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1" r:id="rId4"/>
    <p:sldId id="262" r:id="rId5"/>
    <p:sldId id="263" r:id="rId6"/>
    <p:sldId id="274" r:id="rId7"/>
    <p:sldId id="297" r:id="rId8"/>
    <p:sldId id="299" r:id="rId9"/>
    <p:sldId id="268" r:id="rId10"/>
    <p:sldId id="265" r:id="rId11"/>
    <p:sldId id="279" r:id="rId12"/>
    <p:sldId id="278" r:id="rId13"/>
    <p:sldId id="280" r:id="rId14"/>
    <p:sldId id="282" r:id="rId15"/>
    <p:sldId id="291" r:id="rId16"/>
    <p:sldId id="269" r:id="rId17"/>
    <p:sldId id="283" r:id="rId18"/>
    <p:sldId id="266" r:id="rId19"/>
    <p:sldId id="289" r:id="rId20"/>
    <p:sldId id="284" r:id="rId21"/>
    <p:sldId id="285" r:id="rId22"/>
    <p:sldId id="290" r:id="rId23"/>
    <p:sldId id="292" r:id="rId24"/>
    <p:sldId id="294" r:id="rId25"/>
    <p:sldId id="325" r:id="rId26"/>
    <p:sldId id="293" r:id="rId27"/>
    <p:sldId id="301" r:id="rId28"/>
    <p:sldId id="326" r:id="rId29"/>
    <p:sldId id="306" r:id="rId30"/>
    <p:sldId id="335" r:id="rId31"/>
    <p:sldId id="334" r:id="rId32"/>
    <p:sldId id="307" r:id="rId33"/>
    <p:sldId id="270" r:id="rId34"/>
    <p:sldId id="271" r:id="rId35"/>
    <p:sldId id="305" r:id="rId36"/>
    <p:sldId id="308" r:id="rId37"/>
    <p:sldId id="303" r:id="rId38"/>
    <p:sldId id="336" r:id="rId39"/>
    <p:sldId id="304" r:id="rId40"/>
    <p:sldId id="272" r:id="rId41"/>
    <p:sldId id="317" r:id="rId42"/>
    <p:sldId id="318" r:id="rId43"/>
    <p:sldId id="311" r:id="rId44"/>
    <p:sldId id="312" r:id="rId45"/>
    <p:sldId id="319" r:id="rId46"/>
    <p:sldId id="315" r:id="rId47"/>
    <p:sldId id="338" r:id="rId48"/>
    <p:sldId id="313" r:id="rId49"/>
    <p:sldId id="331" r:id="rId50"/>
    <p:sldId id="332" r:id="rId51"/>
    <p:sldId id="333" r:id="rId52"/>
    <p:sldId id="314" r:id="rId53"/>
    <p:sldId id="324" r:id="rId54"/>
    <p:sldId id="320" r:id="rId55"/>
    <p:sldId id="321" r:id="rId56"/>
    <p:sldId id="322" r:id="rId57"/>
    <p:sldId id="323" r:id="rId58"/>
    <p:sldId id="337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D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94" y="6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7228C-7574-482B-995D-A7FE4DEBCD09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F5141-A6F4-4858-952A-002C4D3D11D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1917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1ere intuition: fausse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2033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1ere intuition: réalité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166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Solution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59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D6615E-EBEC-45AD-A281-BC0F39C19DF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1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9F5141-A6F4-4858-952A-002C4D3D11D6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70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CF48AE-B67C-D77F-FCE9-84A719D87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3AF48E8-52F7-7A87-B06E-EB7701C6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4A5977-8BC0-1497-6073-587D8F74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A2519-3A23-4144-7429-35F915E65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18C40-A2FB-F2DD-4C5F-493FA5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891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CB7B5D-D635-E580-ADDD-EDD61B7BF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4833A6-18F0-12D4-A206-2208BA7127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16E596-2101-B946-1F60-279263C0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93125E-AED8-C131-9786-E825CC9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6F2B91-5A17-8CB4-83AF-922DB0D6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72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1681509-AA17-A127-5F85-083E7578A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4F16CCF-95C7-8BC1-D8CB-718ECBF9E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E60968-54C8-E098-76F6-7004A69DE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04801F-A7C0-32CB-2177-3AF770E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C923C-58F5-6237-BE37-20268B94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21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477A03-48F2-00EA-A869-D9B022748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B9D38C-3412-B013-CD41-720436E3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1AB591-BBB1-FB1A-E566-2D5CD2600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9736670-503F-253C-4733-22B6EB165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C181FF-2D5E-E9E3-6091-339A1EE6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512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C5344-9651-A814-1E14-5537EC5F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B834671-C485-1217-777E-360E5230F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A58FC-209E-0B0B-EEFE-995A417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5DB337-665C-06A6-8D06-F61084F2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3C7755-876D-070B-C0E5-D3E236C2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241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343F2E-20C4-9C26-BA4C-AA761A33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74B40-144F-A511-3933-1460B0946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D08303-D10A-1A16-6CAD-2E2316D25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252E037-299C-F440-22DA-0D0C1B3D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C3885C-103D-3CE8-35BB-BB9628BAD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76AFC1-5169-0A95-89D6-98B710B5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801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0800AE-0D4A-9B62-DF9E-68F654419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84B0366-4DD0-6005-4E11-675181DE5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8323C8-2F80-5C2B-188A-F338FD1CA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DD5C7CE-EBD7-AB5C-921C-997FED8FF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29846F-86EA-7149-84DF-DBD8A8C97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3B0547-1695-FF85-91A2-3011F987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A66413-1CE5-E013-E043-AC0F18A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97C31F1-2288-63DF-180E-E033EE1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67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7C7B83-7435-444A-C04B-6A5172E7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D9319C8-D7B4-0583-B1BE-AD0114A0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04613D-EEB4-E99E-EF13-E878DC46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2D817D-D267-E5C9-E691-BD2BEC38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8041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3CEDB9-9322-5214-E929-D4B938FEE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A58D29-4B8F-9B03-9B63-2FF2E3B38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FA86FD-58B5-8071-11A6-73856FB4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313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76C0D2-1CE2-4CFF-587A-A8CC18AB0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B0B966-7685-C5D2-60CF-F9193655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4616AE-CAEE-61C3-F502-66281EE3D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A3C2B5-C4C8-E223-2107-49979937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86C8A6-CB22-D4AE-6100-3E51799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F5B4C0-2677-6452-4786-DB7AF9A9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082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F061-8F90-3C97-04ED-AAB92538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D5A0409-7508-DFBB-6C37-FE463384CD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86692-3AC7-0E4E-3D0B-DA2002AE6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4B8602-9DD8-ADAD-6D4F-662F1B9E0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332A0F-7727-C27C-37DD-06584831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7BD6BA-E3D4-6426-BE9D-B305D12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625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A84C9B-8255-CD38-9302-253455DA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2D8D57-AB8A-EDA3-7D72-7EF2FA6C4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7E8464-CA1D-9983-7FF7-3BE9D00DE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E4FA3-09EB-420E-8B8D-1F38C173CA1D}" type="datetimeFigureOut">
              <a:rPr lang="fr-FR" smtClean="0"/>
              <a:t>24/09/2022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F8CC00-C232-EE0D-BC7F-4BDAC9E30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4E70569-674D-7ADB-BED9-1094390D9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7EFC-D9DC-455B-B19D-7533A58528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0499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jp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g"/><Relationship Id="rId5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jpg"/><Relationship Id="rId9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30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1.png"/><Relationship Id="rId19" Type="http://schemas.openxmlformats.org/officeDocument/2006/relationships/image" Target="../media/image55.png"/><Relationship Id="rId4" Type="http://schemas.openxmlformats.org/officeDocument/2006/relationships/image" Target="../media/image11.jpg"/><Relationship Id="rId9" Type="http://schemas.openxmlformats.org/officeDocument/2006/relationships/image" Target="../media/image46.png"/><Relationship Id="rId1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5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18" Type="http://schemas.openxmlformats.org/officeDocument/2006/relationships/image" Target="../media/image80.png"/><Relationship Id="rId3" Type="http://schemas.openxmlformats.org/officeDocument/2006/relationships/image" Target="../media/image12.png"/><Relationship Id="rId7" Type="http://schemas.openxmlformats.org/officeDocument/2006/relationships/image" Target="../media/image68.pn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13.png"/><Relationship Id="rId16" Type="http://schemas.openxmlformats.org/officeDocument/2006/relationships/image" Target="../media/image64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5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11.jp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07D62-F272-5C0C-CD07-4BE50F12B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Cryptographie Asymétrique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E62E01-CDA9-36B9-F704-6C46DCBEF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Paul Dubois</a:t>
            </a:r>
          </a:p>
          <a:p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pour</a:t>
            </a:r>
          </a:p>
          <a:p>
            <a:r>
              <a:rPr lang="fr-FR" dirty="0">
                <a:solidFill>
                  <a:srgbClr val="00B050"/>
                </a:solidFill>
              </a:rPr>
              <a:t>info</a:t>
            </a:r>
            <a:r>
              <a:rPr lang="fr-FR" dirty="0">
                <a:solidFill>
                  <a:srgbClr val="FFC000"/>
                </a:solidFill>
              </a:rPr>
              <a:t>@</a:t>
            </a:r>
            <a:r>
              <a:rPr lang="fr-FR" dirty="0">
                <a:solidFill>
                  <a:srgbClr val="7030A0"/>
                </a:solidFill>
              </a:rPr>
              <a:t>lèze</a:t>
            </a:r>
          </a:p>
        </p:txBody>
      </p:sp>
    </p:spTree>
    <p:extLst>
      <p:ext uri="{BB962C8B-B14F-4D97-AF65-F5344CB8AC3E}">
        <p14:creationId xmlns:p14="http://schemas.microsoft.com/office/powerpoint/2010/main" val="159689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71AF2769-D428-50DB-E5FA-7B1E6AABB925}"/>
              </a:ext>
            </a:extLst>
          </p:cNvPr>
          <p:cNvGrpSpPr/>
          <p:nvPr/>
        </p:nvGrpSpPr>
        <p:grpSpPr>
          <a:xfrm>
            <a:off x="5735320" y="1690688"/>
            <a:ext cx="939800" cy="5035231"/>
            <a:chOff x="5735320" y="1690688"/>
            <a:chExt cx="939800" cy="5313362"/>
          </a:xfrm>
        </p:grpSpPr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0BE41673-5534-28E0-498F-CA16881D7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1707" y="1690688"/>
              <a:ext cx="633413" cy="2525712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93D2B113-C75E-9755-47B2-CE0A2FCEF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707" y="4048760"/>
              <a:ext cx="364173" cy="17272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B8584A0E-172E-8E6F-07AD-8B5CDD247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5320" y="4048760"/>
              <a:ext cx="670560" cy="2955290"/>
            </a:xfrm>
            <a:prstGeom prst="line">
              <a:avLst/>
            </a:prstGeom>
            <a:ln w="57150" cap="rnd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Envoyer un message sans connexion sécurisée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3A5AA5C-50F0-6D20-3CEB-99CD46D92DEC}"/>
              </a:ext>
            </a:extLst>
          </p:cNvPr>
          <p:cNvCxnSpPr>
            <a:cxnSpLocks/>
          </p:cNvCxnSpPr>
          <p:nvPr/>
        </p:nvCxnSpPr>
        <p:spPr>
          <a:xfrm>
            <a:off x="4145280" y="4120547"/>
            <a:ext cx="4389120" cy="0"/>
          </a:xfrm>
          <a:prstGeom prst="straightConnector1">
            <a:avLst/>
          </a:prstGeom>
          <a:ln w="254000" cap="rnd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Espace réservé du contenu 8">
            <a:extLst>
              <a:ext uri="{FF2B5EF4-FFF2-40B4-BE49-F238E27FC236}">
                <a16:creationId xmlns:a16="http://schemas.microsoft.com/office/drawing/2014/main" id="{946962AB-F0FC-353D-FFB2-3A941FD6F2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69119066-6210-2275-D370-D44BBA49EA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</p:spTree>
    <p:extLst>
      <p:ext uri="{BB962C8B-B14F-4D97-AF65-F5344CB8AC3E}">
        <p14:creationId xmlns:p14="http://schemas.microsoft.com/office/powerpoint/2010/main" val="26286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84" grpId="0" animBg="1"/>
      <p:bldP spid="8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8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19">
            <a:extLst>
              <a:ext uri="{FF2B5EF4-FFF2-40B4-BE49-F238E27FC236}">
                <a16:creationId xmlns:a16="http://schemas.microsoft.com/office/drawing/2014/main" id="{7BCC834F-018B-2BD9-3FAA-5D65FD0C4B5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4" name="Espace réservé du contenu 8">
            <a:extLst>
              <a:ext uri="{FF2B5EF4-FFF2-40B4-BE49-F238E27FC236}">
                <a16:creationId xmlns:a16="http://schemas.microsoft.com/office/drawing/2014/main" id="{90539314-D3D0-093F-B1A5-942BE245E7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Intuition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D6B4B89-EA0D-616A-FD56-A80BFA4CD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AB7C235-BE58-95F5-B249-D40BDAED7A26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6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42018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9">
            <a:extLst>
              <a:ext uri="{FF2B5EF4-FFF2-40B4-BE49-F238E27FC236}">
                <a16:creationId xmlns:a16="http://schemas.microsoft.com/office/drawing/2014/main" id="{651E3932-ED4D-C97B-D964-11EFAC2D51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8" name="Espace réservé du contenu 8">
            <a:extLst>
              <a:ext uri="{FF2B5EF4-FFF2-40B4-BE49-F238E27FC236}">
                <a16:creationId xmlns:a16="http://schemas.microsoft.com/office/drawing/2014/main" id="{01C3C5A5-4D94-1234-B617-50BB3DC884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Réalité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DEFAB7-5B36-BD4D-3EA6-F92FF2134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059" y="3959137"/>
            <a:ext cx="296546" cy="29654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A839BFF-6512-9CC1-7DD0-2F856EC85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64" y="3959137"/>
            <a:ext cx="296546" cy="29654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FFBE806-F79D-D0B1-3EA4-1B5938CD00AA}"/>
              </a:ext>
            </a:extLst>
          </p:cNvPr>
          <p:cNvSpPr txBox="1"/>
          <p:nvPr/>
        </p:nvSpPr>
        <p:spPr>
          <a:xfrm>
            <a:off x="6558902" y="1976464"/>
            <a:ext cx="6463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6721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2276 -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46 L 0.01719 -0.05856 C 0.02084 -0.07106 0.02266 -0.08773 0.02031 -0.1037 C 0.01784 -0.12199 0.01224 -0.13449 0.00521 -0.14213 L -0.02552 -0.18078 " pathEditMode="relative" rAng="15360000" ptsTypes="AAA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-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6 -2.59259E-6 L 0.42161 -2.59259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ce réservé du contenu 19">
            <a:extLst>
              <a:ext uri="{FF2B5EF4-FFF2-40B4-BE49-F238E27FC236}">
                <a16:creationId xmlns:a16="http://schemas.microsoft.com/office/drawing/2014/main" id="{F1B36C42-FAA6-C474-A97C-6F97F35A1D4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12" name="Espace réservé du contenu 8">
            <a:extLst>
              <a:ext uri="{FF2B5EF4-FFF2-40B4-BE49-F238E27FC236}">
                <a16:creationId xmlns:a16="http://schemas.microsoft.com/office/drawing/2014/main" id="{EEC1B969-E8DD-9F21-614F-FFB8078BFF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416703-B7B3-BED8-1216-3ED10ADA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0678" y="3883571"/>
            <a:ext cx="476006" cy="39938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1987932"/>
            <a:ext cx="1514705" cy="1514705"/>
          </a:xfrm>
          <a:prstGeom prst="rect">
            <a:avLst/>
          </a:prstGeom>
        </p:spPr>
      </p:pic>
      <p:grpSp>
        <p:nvGrpSpPr>
          <p:cNvPr id="68" name="Groupe 67">
            <a:extLst>
              <a:ext uri="{FF2B5EF4-FFF2-40B4-BE49-F238E27FC236}">
                <a16:creationId xmlns:a16="http://schemas.microsoft.com/office/drawing/2014/main" id="{707AFBDD-70E6-65AF-9C25-06062CBC190E}"/>
              </a:ext>
            </a:extLst>
          </p:cNvPr>
          <p:cNvGrpSpPr/>
          <p:nvPr/>
        </p:nvGrpSpPr>
        <p:grpSpPr>
          <a:xfrm>
            <a:off x="3616960" y="3366399"/>
            <a:ext cx="5146197" cy="383405"/>
            <a:chOff x="3937225" y="3333509"/>
            <a:chExt cx="4294209" cy="688694"/>
          </a:xfrm>
        </p:grpSpPr>
        <p:sp>
          <p:nvSpPr>
            <p:cNvPr id="63" name="Forme libre : forme 62">
              <a:extLst>
                <a:ext uri="{FF2B5EF4-FFF2-40B4-BE49-F238E27FC236}">
                  <a16:creationId xmlns:a16="http://schemas.microsoft.com/office/drawing/2014/main" id="{546D2059-31A2-5426-4930-482037686840}"/>
                </a:ext>
              </a:extLst>
            </p:cNvPr>
            <p:cNvSpPr/>
            <p:nvPr/>
          </p:nvSpPr>
          <p:spPr>
            <a:xfrm>
              <a:off x="3937225" y="3333509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sp>
          <p:nvSpPr>
            <p:cNvPr id="65" name="Forme libre : forme 64">
              <a:extLst>
                <a:ext uri="{FF2B5EF4-FFF2-40B4-BE49-F238E27FC236}">
                  <a16:creationId xmlns:a16="http://schemas.microsoft.com/office/drawing/2014/main" id="{6DEF1FF2-B76D-BA2D-C755-402E649E79FC}"/>
                </a:ext>
              </a:extLst>
            </p:cNvPr>
            <p:cNvSpPr/>
            <p:nvPr/>
          </p:nvSpPr>
          <p:spPr>
            <a:xfrm flipH="1">
              <a:off x="6084329" y="3333509"/>
              <a:ext cx="2147105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87D86E58-9D2A-3831-9DC6-943583735504}"/>
              </a:ext>
            </a:extLst>
          </p:cNvPr>
          <p:cNvGrpSpPr/>
          <p:nvPr/>
        </p:nvGrpSpPr>
        <p:grpSpPr>
          <a:xfrm>
            <a:off x="3616961" y="4471596"/>
            <a:ext cx="5146196" cy="383406"/>
            <a:chOff x="3937225" y="4636194"/>
            <a:chExt cx="4294208" cy="688695"/>
          </a:xfrm>
        </p:grpSpPr>
        <p:sp>
          <p:nvSpPr>
            <p:cNvPr id="64" name="Forme libre : forme 63">
              <a:extLst>
                <a:ext uri="{FF2B5EF4-FFF2-40B4-BE49-F238E27FC236}">
                  <a16:creationId xmlns:a16="http://schemas.microsoft.com/office/drawing/2014/main" id="{5F86EDAD-9440-14E0-85FB-438F2FEDAF6A}"/>
                </a:ext>
              </a:extLst>
            </p:cNvPr>
            <p:cNvSpPr/>
            <p:nvPr/>
          </p:nvSpPr>
          <p:spPr>
            <a:xfrm rot="10800000">
              <a:off x="6084329" y="4636194"/>
              <a:ext cx="2147104" cy="688694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66" name="Forme libre : forme 65">
              <a:extLst>
                <a:ext uri="{FF2B5EF4-FFF2-40B4-BE49-F238E27FC236}">
                  <a16:creationId xmlns:a16="http://schemas.microsoft.com/office/drawing/2014/main" id="{FB6B0C62-307B-1C28-CE88-AA84BB596000}"/>
                </a:ext>
              </a:extLst>
            </p:cNvPr>
            <p:cNvSpPr/>
            <p:nvPr/>
          </p:nvSpPr>
          <p:spPr>
            <a:xfrm flipV="1">
              <a:off x="3937225" y="4636194"/>
              <a:ext cx="2147104" cy="688695"/>
            </a:xfrm>
            <a:custGeom>
              <a:avLst/>
              <a:gdLst>
                <a:gd name="connsiteX0" fmla="*/ 0 w 2147104"/>
                <a:gd name="connsiteY0" fmla="*/ 0 h 688694"/>
                <a:gd name="connsiteX1" fmla="*/ 486137 w 2147104"/>
                <a:gd name="connsiteY1" fmla="*/ 549797 h 688694"/>
                <a:gd name="connsiteX2" fmla="*/ 2147104 w 2147104"/>
                <a:gd name="connsiteY2" fmla="*/ 688694 h 68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7104" h="688694">
                  <a:moveTo>
                    <a:pt x="0" y="0"/>
                  </a:moveTo>
                  <a:cubicBezTo>
                    <a:pt x="64143" y="217507"/>
                    <a:pt x="128286" y="435015"/>
                    <a:pt x="486137" y="549797"/>
                  </a:cubicBezTo>
                  <a:cubicBezTo>
                    <a:pt x="843988" y="664579"/>
                    <a:pt x="1495546" y="676636"/>
                    <a:pt x="2147104" y="688694"/>
                  </a:cubicBezTo>
                </a:path>
              </a:pathLst>
            </a:cu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 b="1">
                <a:solidFill>
                  <a:srgbClr val="FF0000"/>
                </a:solidFill>
              </a:endParaRPr>
            </a:p>
          </p:txBody>
        </p: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657974" y="2887001"/>
            <a:ext cx="513153" cy="924944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75168"/>
              <a:gd name="connsiteY0" fmla="*/ 0 h 1154815"/>
              <a:gd name="connsiteX1" fmla="*/ 370576 w 375168"/>
              <a:gd name="connsiteY1" fmla="*/ 381387 h 1154815"/>
              <a:gd name="connsiteX2" fmla="*/ 144833 w 375168"/>
              <a:gd name="connsiteY2" fmla="*/ 1154815 h 1154815"/>
              <a:gd name="connsiteX0" fmla="*/ 0 w 305211"/>
              <a:gd name="connsiteY0" fmla="*/ 0 h 1154815"/>
              <a:gd name="connsiteX1" fmla="*/ 297035 w 305211"/>
              <a:gd name="connsiteY1" fmla="*/ 408444 h 1154815"/>
              <a:gd name="connsiteX2" fmla="*/ 144833 w 305211"/>
              <a:gd name="connsiteY2" fmla="*/ 1154815 h 1154815"/>
              <a:gd name="connsiteX0" fmla="*/ 0 w 331251"/>
              <a:gd name="connsiteY0" fmla="*/ 0 h 791043"/>
              <a:gd name="connsiteX1" fmla="*/ 297035 w 331251"/>
              <a:gd name="connsiteY1" fmla="*/ 408444 h 791043"/>
              <a:gd name="connsiteX2" fmla="*/ 249015 w 331251"/>
              <a:gd name="connsiteY2" fmla="*/ 791043 h 791043"/>
              <a:gd name="connsiteX0" fmla="*/ 0 w 307249"/>
              <a:gd name="connsiteY0" fmla="*/ 0 h 791043"/>
              <a:gd name="connsiteX1" fmla="*/ 297035 w 307249"/>
              <a:gd name="connsiteY1" fmla="*/ 408444 h 791043"/>
              <a:gd name="connsiteX2" fmla="*/ 249015 w 307249"/>
              <a:gd name="connsiteY2" fmla="*/ 791043 h 791043"/>
              <a:gd name="connsiteX0" fmla="*/ 0 w 308490"/>
              <a:gd name="connsiteY0" fmla="*/ 0 h 791043"/>
              <a:gd name="connsiteX1" fmla="*/ 297035 w 308490"/>
              <a:gd name="connsiteY1" fmla="*/ 408444 h 791043"/>
              <a:gd name="connsiteX2" fmla="*/ 249015 w 308490"/>
              <a:gd name="connsiteY2" fmla="*/ 791043 h 791043"/>
              <a:gd name="connsiteX0" fmla="*/ 0 w 300906"/>
              <a:gd name="connsiteY0" fmla="*/ 0 h 791043"/>
              <a:gd name="connsiteX1" fmla="*/ 297035 w 300906"/>
              <a:gd name="connsiteY1" fmla="*/ 408444 h 791043"/>
              <a:gd name="connsiteX2" fmla="*/ 249015 w 300906"/>
              <a:gd name="connsiteY2" fmla="*/ 791043 h 791043"/>
              <a:gd name="connsiteX0" fmla="*/ 0 w 299937"/>
              <a:gd name="connsiteY0" fmla="*/ 0 h 811712"/>
              <a:gd name="connsiteX1" fmla="*/ 297035 w 299937"/>
              <a:gd name="connsiteY1" fmla="*/ 408444 h 811712"/>
              <a:gd name="connsiteX2" fmla="*/ 237524 w 299937"/>
              <a:gd name="connsiteY2" fmla="*/ 811712 h 811712"/>
              <a:gd name="connsiteX0" fmla="*/ 0 w 299573"/>
              <a:gd name="connsiteY0" fmla="*/ 0 h 811712"/>
              <a:gd name="connsiteX1" fmla="*/ 297035 w 299573"/>
              <a:gd name="connsiteY1" fmla="*/ 408444 h 811712"/>
              <a:gd name="connsiteX2" fmla="*/ 237524 w 299573"/>
              <a:gd name="connsiteY2" fmla="*/ 811712 h 811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573" h="811712">
                <a:moveTo>
                  <a:pt x="0" y="0"/>
                </a:moveTo>
                <a:cubicBezTo>
                  <a:pt x="187864" y="149792"/>
                  <a:pt x="262110" y="226834"/>
                  <a:pt x="297035" y="408444"/>
                </a:cubicBezTo>
                <a:cubicBezTo>
                  <a:pt x="309765" y="619880"/>
                  <a:pt x="272231" y="671001"/>
                  <a:pt x="237524" y="811712"/>
                </a:cubicBezTo>
              </a:path>
            </a:pathLst>
          </a:custGeom>
          <a:noFill/>
          <a:ln w="254000" cmpd="sng">
            <a:solidFill>
              <a:schemeClr val="bg1"/>
            </a:solidFill>
          </a:ln>
          <a:effectLst>
            <a:glow rad="889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883160" y="3854449"/>
            <a:ext cx="533023" cy="12374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143 w 11143"/>
              <a:gd name="connsiteY0" fmla="*/ 10903 h 10903"/>
              <a:gd name="connsiteX1" fmla="*/ 0 w 11143"/>
              <a:gd name="connsiteY1" fmla="*/ 0 h 10903"/>
              <a:gd name="connsiteX0" fmla="*/ 11189 w 11189"/>
              <a:gd name="connsiteY0" fmla="*/ 10209 h 10209"/>
              <a:gd name="connsiteX1" fmla="*/ 0 w 11189"/>
              <a:gd name="connsiteY1" fmla="*/ 0 h 10209"/>
              <a:gd name="connsiteX0" fmla="*/ 11646 w 11646"/>
              <a:gd name="connsiteY0" fmla="*/ 2110 h 2110"/>
              <a:gd name="connsiteX1" fmla="*/ 0 w 11646"/>
              <a:gd name="connsiteY1" fmla="*/ 790 h 2110"/>
              <a:gd name="connsiteX0" fmla="*/ 10000 w 10000"/>
              <a:gd name="connsiteY0" fmla="*/ 12044 h 12044"/>
              <a:gd name="connsiteX1" fmla="*/ 0 w 10000"/>
              <a:gd name="connsiteY1" fmla="*/ 5788 h 12044"/>
              <a:gd name="connsiteX0" fmla="*/ 10000 w 10000"/>
              <a:gd name="connsiteY0" fmla="*/ 13019 h 13019"/>
              <a:gd name="connsiteX1" fmla="*/ 0 w 10000"/>
              <a:gd name="connsiteY1" fmla="*/ 6763 h 13019"/>
              <a:gd name="connsiteX0" fmla="*/ 10000 w 10000"/>
              <a:gd name="connsiteY0" fmla="*/ 14501 h 14501"/>
              <a:gd name="connsiteX1" fmla="*/ 0 w 10000"/>
              <a:gd name="connsiteY1" fmla="*/ 8245 h 14501"/>
              <a:gd name="connsiteX0" fmla="*/ 10000 w 10000"/>
              <a:gd name="connsiteY0" fmla="*/ 14208 h 14208"/>
              <a:gd name="connsiteX1" fmla="*/ 0 w 10000"/>
              <a:gd name="connsiteY1" fmla="*/ 7952 h 14208"/>
              <a:gd name="connsiteX0" fmla="*/ 10000 w 10000"/>
              <a:gd name="connsiteY0" fmla="*/ 9418 h 9418"/>
              <a:gd name="connsiteX1" fmla="*/ 0 w 10000"/>
              <a:gd name="connsiteY1" fmla="*/ 3162 h 9418"/>
              <a:gd name="connsiteX0" fmla="*/ 10255 w 10255"/>
              <a:gd name="connsiteY0" fmla="*/ 6552 h 10742"/>
              <a:gd name="connsiteX1" fmla="*/ 0 w 10255"/>
              <a:gd name="connsiteY1" fmla="*/ 10742 h 10742"/>
              <a:gd name="connsiteX0" fmla="*/ 10255 w 10255"/>
              <a:gd name="connsiteY0" fmla="*/ 0 h 4190"/>
              <a:gd name="connsiteX1" fmla="*/ 0 w 10255"/>
              <a:gd name="connsiteY1" fmla="*/ 4190 h 419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287 w 10287"/>
              <a:gd name="connsiteY0" fmla="*/ 0 h 17506"/>
              <a:gd name="connsiteX1" fmla="*/ 0 w 10287"/>
              <a:gd name="connsiteY1" fmla="*/ 17506 h 17506"/>
              <a:gd name="connsiteX0" fmla="*/ 10153 w 10153"/>
              <a:gd name="connsiteY0" fmla="*/ 9502 h 14477"/>
              <a:gd name="connsiteX1" fmla="*/ 0 w 10153"/>
              <a:gd name="connsiteY1" fmla="*/ 318 h 14477"/>
              <a:gd name="connsiteX0" fmla="*/ 10153 w 10153"/>
              <a:gd name="connsiteY0" fmla="*/ 17775 h 21886"/>
              <a:gd name="connsiteX1" fmla="*/ 0 w 10153"/>
              <a:gd name="connsiteY1" fmla="*/ 251 h 21886"/>
              <a:gd name="connsiteX0" fmla="*/ 10230 w 10230"/>
              <a:gd name="connsiteY0" fmla="*/ 31057 h 34275"/>
              <a:gd name="connsiteX1" fmla="*/ 0 w 10230"/>
              <a:gd name="connsiteY1" fmla="*/ 188 h 34275"/>
              <a:gd name="connsiteX0" fmla="*/ 10230 w 10230"/>
              <a:gd name="connsiteY0" fmla="*/ 31159 h 31159"/>
              <a:gd name="connsiteX1" fmla="*/ 0 w 10230"/>
              <a:gd name="connsiteY1" fmla="*/ 290 h 31159"/>
              <a:gd name="connsiteX0" fmla="*/ 10211 w 10211"/>
              <a:gd name="connsiteY0" fmla="*/ 24557 h 24557"/>
              <a:gd name="connsiteX1" fmla="*/ 0 w 10211"/>
              <a:gd name="connsiteY1" fmla="*/ 361 h 24557"/>
              <a:gd name="connsiteX0" fmla="*/ 10211 w 10211"/>
              <a:gd name="connsiteY0" fmla="*/ 24469 h 25235"/>
              <a:gd name="connsiteX1" fmla="*/ 0 w 10211"/>
              <a:gd name="connsiteY1" fmla="*/ 273 h 25235"/>
              <a:gd name="connsiteX0" fmla="*/ 10460 w 10460"/>
              <a:gd name="connsiteY0" fmla="*/ 0 h 2423"/>
              <a:gd name="connsiteX1" fmla="*/ 0 w 10460"/>
              <a:gd name="connsiteY1" fmla="*/ 1660 h 2423"/>
              <a:gd name="connsiteX0" fmla="*/ 10384 w 10384"/>
              <a:gd name="connsiteY0" fmla="*/ 0 h 75699"/>
              <a:gd name="connsiteX1" fmla="*/ 0 w 10384"/>
              <a:gd name="connsiteY1" fmla="*/ 75699 h 75699"/>
              <a:gd name="connsiteX0" fmla="*/ 10384 w 10384"/>
              <a:gd name="connsiteY0" fmla="*/ 0 h 30950"/>
              <a:gd name="connsiteX1" fmla="*/ 0 w 10384"/>
              <a:gd name="connsiteY1" fmla="*/ 30950 h 30950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  <a:gd name="connsiteX0" fmla="*/ 10238 w 10238"/>
              <a:gd name="connsiteY0" fmla="*/ 0 h 44719"/>
              <a:gd name="connsiteX1" fmla="*/ 0 w 10238"/>
              <a:gd name="connsiteY1" fmla="*/ 44719 h 44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38" h="44719">
                <a:moveTo>
                  <a:pt x="10238" y="0"/>
                </a:moveTo>
                <a:cubicBezTo>
                  <a:pt x="6423" y="5099"/>
                  <a:pt x="3715" y="26277"/>
                  <a:pt x="0" y="44719"/>
                </a:cubicBezTo>
              </a:path>
            </a:pathLst>
          </a:custGeom>
          <a:noFill/>
          <a:ln w="1905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84BA9A5A-1999-2344-9C2D-1876EE718C32}"/>
              </a:ext>
            </a:extLst>
          </p:cNvPr>
          <p:cNvSpPr/>
          <p:nvPr/>
        </p:nvSpPr>
        <p:spPr>
          <a:xfrm>
            <a:off x="6558902" y="2621523"/>
            <a:ext cx="127809" cy="466532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  <a:gd name="connsiteX0" fmla="*/ 13540 w 13540"/>
              <a:gd name="connsiteY0" fmla="*/ 116177 h 128463"/>
              <a:gd name="connsiteX1" fmla="*/ 0 w 13540"/>
              <a:gd name="connsiteY1" fmla="*/ 127749 h 128463"/>
              <a:gd name="connsiteX0" fmla="*/ 13540 w 13540"/>
              <a:gd name="connsiteY0" fmla="*/ 7621 h 22566"/>
              <a:gd name="connsiteX1" fmla="*/ 0 w 13540"/>
              <a:gd name="connsiteY1" fmla="*/ 19193 h 22566"/>
              <a:gd name="connsiteX0" fmla="*/ 4493 w 4493"/>
              <a:gd name="connsiteY0" fmla="*/ 54001 h 54001"/>
              <a:gd name="connsiteX1" fmla="*/ 0 w 4493"/>
              <a:gd name="connsiteY1" fmla="*/ 0 h 54001"/>
              <a:gd name="connsiteX0" fmla="*/ 11211 w 11211"/>
              <a:gd name="connsiteY0" fmla="*/ 8929 h 8929"/>
              <a:gd name="connsiteX1" fmla="*/ 0 w 11211"/>
              <a:gd name="connsiteY1" fmla="*/ 0 h 8929"/>
              <a:gd name="connsiteX0" fmla="*/ 11415 w 11415"/>
              <a:gd name="connsiteY0" fmla="*/ 1285 h 7676"/>
              <a:gd name="connsiteX1" fmla="*/ 0 w 11415"/>
              <a:gd name="connsiteY1" fmla="*/ 7118 h 7676"/>
              <a:gd name="connsiteX0" fmla="*/ 10000 w 10000"/>
              <a:gd name="connsiteY0" fmla="*/ 0 h 10134"/>
              <a:gd name="connsiteX1" fmla="*/ 0 w 10000"/>
              <a:gd name="connsiteY1" fmla="*/ 7599 h 10134"/>
              <a:gd name="connsiteX0" fmla="*/ 5884 w 5884"/>
              <a:gd name="connsiteY0" fmla="*/ 0 h 22740"/>
              <a:gd name="connsiteX1" fmla="*/ 0 w 5884"/>
              <a:gd name="connsiteY1" fmla="*/ 21893 h 22740"/>
              <a:gd name="connsiteX0" fmla="*/ 10000 w 10000"/>
              <a:gd name="connsiteY0" fmla="*/ 0 h 9628"/>
              <a:gd name="connsiteX1" fmla="*/ 0 w 10000"/>
              <a:gd name="connsiteY1" fmla="*/ 9628 h 9628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379 w 10379"/>
              <a:gd name="connsiteY0" fmla="*/ 0 h 10620"/>
              <a:gd name="connsiteX1" fmla="*/ 0 w 10379"/>
              <a:gd name="connsiteY1" fmla="*/ 10620 h 10620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0885 w 10885"/>
              <a:gd name="connsiteY0" fmla="*/ 0 h 11199"/>
              <a:gd name="connsiteX1" fmla="*/ 0 w 10885"/>
              <a:gd name="connsiteY1" fmla="*/ 11199 h 11199"/>
              <a:gd name="connsiteX0" fmla="*/ 11391 w 11391"/>
              <a:gd name="connsiteY0" fmla="*/ 0 h 11736"/>
              <a:gd name="connsiteX1" fmla="*/ 0 w 11391"/>
              <a:gd name="connsiteY1" fmla="*/ 11736 h 11736"/>
              <a:gd name="connsiteX0" fmla="*/ 11110 w 11110"/>
              <a:gd name="connsiteY0" fmla="*/ 0 h 12783"/>
              <a:gd name="connsiteX1" fmla="*/ 0 w 11110"/>
              <a:gd name="connsiteY1" fmla="*/ 12783 h 12783"/>
              <a:gd name="connsiteX0" fmla="*/ 7523 w 7523"/>
              <a:gd name="connsiteY0" fmla="*/ 0 h 24190"/>
              <a:gd name="connsiteX1" fmla="*/ 0 w 7523"/>
              <a:gd name="connsiteY1" fmla="*/ 24190 h 24190"/>
              <a:gd name="connsiteX0" fmla="*/ 11930 w 11930"/>
              <a:gd name="connsiteY0" fmla="*/ 0 h 5554"/>
              <a:gd name="connsiteX1" fmla="*/ 0 w 11930"/>
              <a:gd name="connsiteY1" fmla="*/ 5554 h 5554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7431 w 7431"/>
              <a:gd name="connsiteY0" fmla="*/ 0 h 12547"/>
              <a:gd name="connsiteX1" fmla="*/ 0 w 7431"/>
              <a:gd name="connsiteY1" fmla="*/ 12547 h 12547"/>
              <a:gd name="connsiteX0" fmla="*/ 10000 w 10000"/>
              <a:gd name="connsiteY0" fmla="*/ 0 h 10000"/>
              <a:gd name="connsiteX1" fmla="*/ 0 w 10000"/>
              <a:gd name="connsiteY1" fmla="*/ 10000 h 10000"/>
              <a:gd name="connsiteX0" fmla="*/ 6927 w 6927"/>
              <a:gd name="connsiteY0" fmla="*/ 0 h 10725"/>
              <a:gd name="connsiteX1" fmla="*/ 0 w 6927"/>
              <a:gd name="connsiteY1" fmla="*/ 10725 h 10725"/>
              <a:gd name="connsiteX0" fmla="*/ 12403 w 12403"/>
              <a:gd name="connsiteY0" fmla="*/ 0 h 11037"/>
              <a:gd name="connsiteX1" fmla="*/ 0 w 12403"/>
              <a:gd name="connsiteY1" fmla="*/ 11037 h 1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03" h="11037">
                <a:moveTo>
                  <a:pt x="12403" y="0"/>
                </a:moveTo>
                <a:cubicBezTo>
                  <a:pt x="11724" y="3978"/>
                  <a:pt x="2225" y="8391"/>
                  <a:pt x="0" y="11037"/>
                </a:cubicBezTo>
              </a:path>
            </a:pathLst>
          </a:custGeom>
          <a:noFill/>
          <a:ln w="1270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607E4D9-A741-4529-A02E-C753083F40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678" y="3883542"/>
            <a:ext cx="476006" cy="3993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FEB7B7D-1463-9B26-6C06-96D51CADD2D3}"/>
              </a:ext>
            </a:extLst>
          </p:cNvPr>
          <p:cNvSpPr txBox="1"/>
          <p:nvPr/>
        </p:nvSpPr>
        <p:spPr>
          <a:xfrm>
            <a:off x="6558902" y="2036007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rgbClr val="C00000"/>
                </a:solidFill>
              </a:rPr>
              <a:t>?</a:t>
            </a:r>
            <a:endParaRPr lang="fr-FR" sz="2800" b="1" dirty="0">
              <a:solidFill>
                <a:srgbClr val="C0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06CFD8C-F8DF-E16E-E366-AA32A5EA7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8794" y="3934959"/>
            <a:ext cx="296546" cy="2965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A3F6892-A7FE-D3C3-9F2D-C16D5E3773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9167" y="3854449"/>
            <a:ext cx="288532" cy="447416"/>
          </a:xfrm>
          <a:prstGeom prst="rect">
            <a:avLst/>
          </a:prstGeo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9CD7FB9A-26E0-1F43-CD7B-B81EE1AE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/>
              <a:t>Envoyer un message sans connexion sécurisée:</a:t>
            </a:r>
            <a:br>
              <a:rPr lang="fr-FR" sz="4400" i="1" dirty="0"/>
            </a:br>
            <a:r>
              <a:rPr lang="fr-FR" sz="5400" b="1" dirty="0">
                <a:solidFill>
                  <a:schemeClr val="bg1">
                    <a:lumMod val="50000"/>
                  </a:schemeClr>
                </a:solidFill>
              </a:rPr>
              <a:t>Solution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86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0.43515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42031 -0.0018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6" y="-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596BBD-EF60-FAD0-692E-A68A60224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Envoyer un message sans connexion sécurisée:</a:t>
            </a:r>
            <a:br>
              <a:rPr lang="fr-FR" sz="4400" i="1" dirty="0"/>
            </a:br>
            <a:r>
              <a:rPr lang="fr-FR" sz="5400" b="1" dirty="0"/>
              <a:t>Synthèse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0EAE657-5C9A-E243-0D86-B98E0035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61" y="1825625"/>
            <a:ext cx="6667877" cy="4351338"/>
          </a:xfrm>
        </p:spPr>
      </p:pic>
    </p:spTree>
    <p:extLst>
      <p:ext uri="{BB962C8B-B14F-4D97-AF65-F5344CB8AC3E}">
        <p14:creationId xmlns:p14="http://schemas.microsoft.com/office/powerpoint/2010/main" val="266128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Encodage d’un message en numérique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57E67DC-7024-D728-5100-66BDEC4A6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219" y="0"/>
            <a:ext cx="5152781" cy="60896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DC4FCA1-093C-A38C-7CAD-8A9DA63E009D}"/>
              </a:ext>
            </a:extLst>
          </p:cNvPr>
          <p:cNvSpPr txBox="1"/>
          <p:nvPr/>
        </p:nvSpPr>
        <p:spPr>
          <a:xfrm>
            <a:off x="8398256" y="5823506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non-contractuelle</a:t>
            </a:r>
          </a:p>
        </p:txBody>
      </p:sp>
    </p:spTree>
    <p:extLst>
      <p:ext uri="{BB962C8B-B14F-4D97-AF65-F5344CB8AC3E}">
        <p14:creationId xmlns:p14="http://schemas.microsoft.com/office/powerpoint/2010/main" val="65417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A745AD8D-229B-AD2D-6B7C-ACF262BFAB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9000000" y="3420000"/>
            <a:ext cx="1387034" cy="1597565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24F41C18-16D0-BDF7-7B6A-B7E44B758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00000" y="3420000"/>
            <a:ext cx="1609950" cy="1492299"/>
          </a:xfrm>
          <a:prstGeom prst="rect">
            <a:avLst/>
          </a:prstGeom>
        </p:spPr>
      </p:pic>
      <p:sp>
        <p:nvSpPr>
          <p:cNvPr id="15" name="Titre 14">
            <a:extLst>
              <a:ext uri="{FF2B5EF4-FFF2-40B4-BE49-F238E27FC236}">
                <a16:creationId xmlns:a16="http://schemas.microsoft.com/office/drawing/2014/main" id="{8B990340-1EE7-09DC-7CD7-CE0F2DDB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6" y="365125"/>
            <a:ext cx="10614024" cy="1325563"/>
          </a:xfrm>
        </p:spPr>
        <p:txBody>
          <a:bodyPr>
            <a:normAutofit/>
          </a:bodyPr>
          <a:lstStyle/>
          <a:p>
            <a:pPr algn="ctr"/>
            <a:r>
              <a:rPr lang="fr-FR" dirty="0"/>
              <a:t>Coder un message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7A690B1-BBBD-5685-8FD2-0FA5DA867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Groupe Alice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265165F4-3E8C-093C-010F-387409D87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fr-FR" dirty="0"/>
              <a:t>Groupe Bob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7EEB5C51-4537-05D8-A9D1-4B3499E2E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354" y="2271512"/>
            <a:ext cx="1514705" cy="1514705"/>
          </a:xfrm>
          <a:prstGeom prst="rect">
            <a:avLst/>
          </a:prstGeom>
        </p:spPr>
      </p:pic>
      <p:grpSp>
        <p:nvGrpSpPr>
          <p:cNvPr id="69" name="Groupe 68">
            <a:extLst>
              <a:ext uri="{FF2B5EF4-FFF2-40B4-BE49-F238E27FC236}">
                <a16:creationId xmlns:a16="http://schemas.microsoft.com/office/drawing/2014/main" id="{70AFCDBE-ECD5-2318-CB80-0F7952F5494A}"/>
              </a:ext>
            </a:extLst>
          </p:cNvPr>
          <p:cNvGrpSpPr/>
          <p:nvPr/>
        </p:nvGrpSpPr>
        <p:grpSpPr>
          <a:xfrm>
            <a:off x="3616960" y="3649979"/>
            <a:ext cx="5146197" cy="944881"/>
            <a:chOff x="3937225" y="3429000"/>
            <a:chExt cx="4294209" cy="1738312"/>
          </a:xfrm>
        </p:grpSpPr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707AFBDD-70E6-65AF-9C25-06062CBC190E}"/>
                </a:ext>
              </a:extLst>
            </p:cNvPr>
            <p:cNvGrpSpPr/>
            <p:nvPr/>
          </p:nvGrpSpPr>
          <p:grpSpPr>
            <a:xfrm>
              <a:off x="3937225" y="3429000"/>
              <a:ext cx="4294209" cy="688694"/>
              <a:chOff x="3937225" y="3333509"/>
              <a:chExt cx="4294209" cy="688694"/>
            </a:xfrm>
          </p:grpSpPr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id="{546D2059-31A2-5426-4930-482037686840}"/>
                  </a:ext>
                </a:extLst>
              </p:cNvPr>
              <p:cNvSpPr/>
              <p:nvPr/>
            </p:nvSpPr>
            <p:spPr>
              <a:xfrm>
                <a:off x="3937225" y="3333509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id="{6DEF1FF2-B76D-BA2D-C755-402E649E79FC}"/>
                  </a:ext>
                </a:extLst>
              </p:cNvPr>
              <p:cNvSpPr/>
              <p:nvPr/>
            </p:nvSpPr>
            <p:spPr>
              <a:xfrm flipH="1">
                <a:off x="6084329" y="3333509"/>
                <a:ext cx="2147105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87D86E58-9D2A-3831-9DC6-943583735504}"/>
                </a:ext>
              </a:extLst>
            </p:cNvPr>
            <p:cNvGrpSpPr/>
            <p:nvPr/>
          </p:nvGrpSpPr>
          <p:grpSpPr>
            <a:xfrm>
              <a:off x="3937226" y="4478617"/>
              <a:ext cx="4294208" cy="688695"/>
              <a:chOff x="3937225" y="4636194"/>
              <a:chExt cx="4294208" cy="688695"/>
            </a:xfrm>
          </p:grpSpPr>
          <p:sp>
            <p:nvSpPr>
              <p:cNvPr id="64" name="Forme libre : forme 63">
                <a:extLst>
                  <a:ext uri="{FF2B5EF4-FFF2-40B4-BE49-F238E27FC236}">
                    <a16:creationId xmlns:a16="http://schemas.microsoft.com/office/drawing/2014/main" id="{5F86EDAD-9440-14E0-85FB-438F2FEDAF6A}"/>
                  </a:ext>
                </a:extLst>
              </p:cNvPr>
              <p:cNvSpPr/>
              <p:nvPr/>
            </p:nvSpPr>
            <p:spPr>
              <a:xfrm rot="10800000">
                <a:off x="6084329" y="4636194"/>
                <a:ext cx="2147104" cy="688694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6" name="Forme libre : forme 65">
                <a:extLst>
                  <a:ext uri="{FF2B5EF4-FFF2-40B4-BE49-F238E27FC236}">
                    <a16:creationId xmlns:a16="http://schemas.microsoft.com/office/drawing/2014/main" id="{FB6B0C62-307B-1C28-CE88-AA84BB596000}"/>
                  </a:ext>
                </a:extLst>
              </p:cNvPr>
              <p:cNvSpPr/>
              <p:nvPr/>
            </p:nvSpPr>
            <p:spPr>
              <a:xfrm flipV="1">
                <a:off x="3937225" y="4636194"/>
                <a:ext cx="2147104" cy="688695"/>
              </a:xfrm>
              <a:custGeom>
                <a:avLst/>
                <a:gdLst>
                  <a:gd name="connsiteX0" fmla="*/ 0 w 2147104"/>
                  <a:gd name="connsiteY0" fmla="*/ 0 h 688694"/>
                  <a:gd name="connsiteX1" fmla="*/ 486137 w 2147104"/>
                  <a:gd name="connsiteY1" fmla="*/ 549797 h 688694"/>
                  <a:gd name="connsiteX2" fmla="*/ 2147104 w 2147104"/>
                  <a:gd name="connsiteY2" fmla="*/ 688694 h 68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47104" h="688694">
                    <a:moveTo>
                      <a:pt x="0" y="0"/>
                    </a:moveTo>
                    <a:cubicBezTo>
                      <a:pt x="64143" y="217507"/>
                      <a:pt x="128286" y="435015"/>
                      <a:pt x="486137" y="549797"/>
                    </a:cubicBezTo>
                    <a:cubicBezTo>
                      <a:pt x="843988" y="664579"/>
                      <a:pt x="1495546" y="676636"/>
                      <a:pt x="2147104" y="688694"/>
                    </a:cubicBezTo>
                  </a:path>
                </a:pathLst>
              </a:custGeom>
              <a:ln w="571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b="1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84" name="Forme libre : forme 83">
            <a:extLst>
              <a:ext uri="{FF2B5EF4-FFF2-40B4-BE49-F238E27FC236}">
                <a16:creationId xmlns:a16="http://schemas.microsoft.com/office/drawing/2014/main" id="{C286F2A7-1785-E221-A49D-0B09DFB5EDBA}"/>
              </a:ext>
            </a:extLst>
          </p:cNvPr>
          <p:cNvSpPr/>
          <p:nvPr/>
        </p:nvSpPr>
        <p:spPr>
          <a:xfrm>
            <a:off x="6346293" y="2933327"/>
            <a:ext cx="470723" cy="1143371"/>
          </a:xfrm>
          <a:custGeom>
            <a:avLst/>
            <a:gdLst>
              <a:gd name="connsiteX0" fmla="*/ 0 w 428891"/>
              <a:gd name="connsiteY0" fmla="*/ 0 h 1089660"/>
              <a:gd name="connsiteX1" fmla="*/ 422910 w 428891"/>
              <a:gd name="connsiteY1" fmla="*/ 342900 h 1089660"/>
              <a:gd name="connsiteX2" fmla="*/ 209550 w 428891"/>
              <a:gd name="connsiteY2" fmla="*/ 1089660 h 1089660"/>
              <a:gd name="connsiteX0" fmla="*/ 0 w 474611"/>
              <a:gd name="connsiteY0" fmla="*/ 0 h 1110615"/>
              <a:gd name="connsiteX1" fmla="*/ 468630 w 474611"/>
              <a:gd name="connsiteY1" fmla="*/ 363855 h 1110615"/>
              <a:gd name="connsiteX2" fmla="*/ 255270 w 474611"/>
              <a:gd name="connsiteY2" fmla="*/ 1110615 h 1110615"/>
              <a:gd name="connsiteX0" fmla="*/ 0 w 474611"/>
              <a:gd name="connsiteY0" fmla="*/ 0 h 1110615"/>
              <a:gd name="connsiteX1" fmla="*/ 468630 w 474611"/>
              <a:gd name="connsiteY1" fmla="*/ 354330 h 1110615"/>
              <a:gd name="connsiteX2" fmla="*/ 255270 w 474611"/>
              <a:gd name="connsiteY2" fmla="*/ 1110615 h 1110615"/>
              <a:gd name="connsiteX0" fmla="*/ 0 w 473597"/>
              <a:gd name="connsiteY0" fmla="*/ 0 h 1110615"/>
              <a:gd name="connsiteX1" fmla="*/ 468630 w 473597"/>
              <a:gd name="connsiteY1" fmla="*/ 354330 h 1110615"/>
              <a:gd name="connsiteX2" fmla="*/ 255270 w 473597"/>
              <a:gd name="connsiteY2" fmla="*/ 1110615 h 1110615"/>
              <a:gd name="connsiteX0" fmla="*/ 0 w 473388"/>
              <a:gd name="connsiteY0" fmla="*/ 0 h 1115377"/>
              <a:gd name="connsiteX1" fmla="*/ 468630 w 473388"/>
              <a:gd name="connsiteY1" fmla="*/ 354330 h 1115377"/>
              <a:gd name="connsiteX2" fmla="*/ 248603 w 473388"/>
              <a:gd name="connsiteY2" fmla="*/ 1115377 h 1115377"/>
              <a:gd name="connsiteX0" fmla="*/ 0 w 473505"/>
              <a:gd name="connsiteY0" fmla="*/ 0 h 1115377"/>
              <a:gd name="connsiteX1" fmla="*/ 468630 w 473505"/>
              <a:gd name="connsiteY1" fmla="*/ 354330 h 1115377"/>
              <a:gd name="connsiteX2" fmla="*/ 252413 w 473505"/>
              <a:gd name="connsiteY2" fmla="*/ 1115377 h 1115377"/>
              <a:gd name="connsiteX0" fmla="*/ 0 w 473331"/>
              <a:gd name="connsiteY0" fmla="*/ 0 h 1117282"/>
              <a:gd name="connsiteX1" fmla="*/ 468630 w 473331"/>
              <a:gd name="connsiteY1" fmla="*/ 354330 h 1117282"/>
              <a:gd name="connsiteX2" fmla="*/ 246698 w 473331"/>
              <a:gd name="connsiteY2" fmla="*/ 1117282 h 1117282"/>
              <a:gd name="connsiteX0" fmla="*/ 0 w 473303"/>
              <a:gd name="connsiteY0" fmla="*/ 0 h 1125854"/>
              <a:gd name="connsiteX1" fmla="*/ 468630 w 473303"/>
              <a:gd name="connsiteY1" fmla="*/ 354330 h 1125854"/>
              <a:gd name="connsiteX2" fmla="*/ 245745 w 473303"/>
              <a:gd name="connsiteY2" fmla="*/ 1125854 h 1125854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117"/>
              <a:gd name="connsiteY0" fmla="*/ 0 h 1127759"/>
              <a:gd name="connsiteX1" fmla="*/ 468630 w 473117"/>
              <a:gd name="connsiteY1" fmla="*/ 354330 h 1127759"/>
              <a:gd name="connsiteX2" fmla="*/ 239078 w 473117"/>
              <a:gd name="connsiteY2" fmla="*/ 1127759 h 1127759"/>
              <a:gd name="connsiteX0" fmla="*/ 0 w 473359"/>
              <a:gd name="connsiteY0" fmla="*/ 0 h 1132521"/>
              <a:gd name="connsiteX1" fmla="*/ 468630 w 473359"/>
              <a:gd name="connsiteY1" fmla="*/ 354330 h 1132521"/>
              <a:gd name="connsiteX2" fmla="*/ 247651 w 473359"/>
              <a:gd name="connsiteY2" fmla="*/ 1132521 h 1132521"/>
              <a:gd name="connsiteX0" fmla="*/ 0 w 473222"/>
              <a:gd name="connsiteY0" fmla="*/ 0 h 1130616"/>
              <a:gd name="connsiteX1" fmla="*/ 468630 w 473222"/>
              <a:gd name="connsiteY1" fmla="*/ 354330 h 1130616"/>
              <a:gd name="connsiteX2" fmla="*/ 242888 w 473222"/>
              <a:gd name="connsiteY2" fmla="*/ 1130616 h 1130616"/>
              <a:gd name="connsiteX0" fmla="*/ 0 w 473331"/>
              <a:gd name="connsiteY0" fmla="*/ 0 h 1126806"/>
              <a:gd name="connsiteX1" fmla="*/ 468630 w 473331"/>
              <a:gd name="connsiteY1" fmla="*/ 354330 h 1126806"/>
              <a:gd name="connsiteX2" fmla="*/ 246698 w 473331"/>
              <a:gd name="connsiteY2" fmla="*/ 1126806 h 1126806"/>
              <a:gd name="connsiteX0" fmla="*/ 0 w 473276"/>
              <a:gd name="connsiteY0" fmla="*/ 0 h 1126806"/>
              <a:gd name="connsiteX1" fmla="*/ 468630 w 473276"/>
              <a:gd name="connsiteY1" fmla="*/ 354330 h 1126806"/>
              <a:gd name="connsiteX2" fmla="*/ 244793 w 473276"/>
              <a:gd name="connsiteY2" fmla="*/ 1126806 h 1126806"/>
              <a:gd name="connsiteX0" fmla="*/ 0 w 473222"/>
              <a:gd name="connsiteY0" fmla="*/ 0 h 1123948"/>
              <a:gd name="connsiteX1" fmla="*/ 468630 w 473222"/>
              <a:gd name="connsiteY1" fmla="*/ 354330 h 1123948"/>
              <a:gd name="connsiteX2" fmla="*/ 242888 w 473222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359"/>
              <a:gd name="connsiteY0" fmla="*/ 0 h 1123948"/>
              <a:gd name="connsiteX1" fmla="*/ 468630 w 473359"/>
              <a:gd name="connsiteY1" fmla="*/ 354330 h 1123948"/>
              <a:gd name="connsiteX2" fmla="*/ 247650 w 473359"/>
              <a:gd name="connsiteY2" fmla="*/ 1123948 h 1123948"/>
              <a:gd name="connsiteX0" fmla="*/ 0 w 473195"/>
              <a:gd name="connsiteY0" fmla="*/ 0 h 1123948"/>
              <a:gd name="connsiteX1" fmla="*/ 468630 w 473195"/>
              <a:gd name="connsiteY1" fmla="*/ 354330 h 1123948"/>
              <a:gd name="connsiteX2" fmla="*/ 241935 w 473195"/>
              <a:gd name="connsiteY2" fmla="*/ 1123948 h 1123948"/>
              <a:gd name="connsiteX0" fmla="*/ 0 w 473222"/>
              <a:gd name="connsiteY0" fmla="*/ 0 h 1127758"/>
              <a:gd name="connsiteX1" fmla="*/ 468630 w 473222"/>
              <a:gd name="connsiteY1" fmla="*/ 354330 h 1127758"/>
              <a:gd name="connsiteX2" fmla="*/ 242887 w 473222"/>
              <a:gd name="connsiteY2" fmla="*/ 1127758 h 11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22" h="1127758">
                <a:moveTo>
                  <a:pt x="0" y="0"/>
                </a:moveTo>
                <a:cubicBezTo>
                  <a:pt x="193992" y="80645"/>
                  <a:pt x="433705" y="172720"/>
                  <a:pt x="468630" y="354330"/>
                </a:cubicBezTo>
                <a:cubicBezTo>
                  <a:pt x="499745" y="559753"/>
                  <a:pt x="367029" y="845183"/>
                  <a:pt x="242887" y="1127758"/>
                </a:cubicBezTo>
              </a:path>
            </a:pathLst>
          </a:custGeom>
          <a:noFill/>
          <a:ln w="31750" cmpd="sng">
            <a:solidFill>
              <a:schemeClr val="bg1"/>
            </a:solidFill>
          </a:ln>
          <a:effectLst>
            <a:glow rad="63500">
              <a:srgbClr val="0070C0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Forme libre : forme 85">
            <a:extLst>
              <a:ext uri="{FF2B5EF4-FFF2-40B4-BE49-F238E27FC236}">
                <a16:creationId xmlns:a16="http://schemas.microsoft.com/office/drawing/2014/main" id="{C776AA0F-A2AF-9D13-7835-2FA63B687881}"/>
              </a:ext>
            </a:extLst>
          </p:cNvPr>
          <p:cNvSpPr/>
          <p:nvPr/>
        </p:nvSpPr>
        <p:spPr>
          <a:xfrm>
            <a:off x="6520334" y="4095813"/>
            <a:ext cx="190519" cy="2203"/>
          </a:xfrm>
          <a:custGeom>
            <a:avLst/>
            <a:gdLst>
              <a:gd name="connsiteX0" fmla="*/ 506730 w 506730"/>
              <a:gd name="connsiteY0" fmla="*/ 0 h 10477"/>
              <a:gd name="connsiteX1" fmla="*/ 0 w 506730"/>
              <a:gd name="connsiteY1" fmla="*/ 10477 h 10477"/>
              <a:gd name="connsiteX0" fmla="*/ 354330 w 354330"/>
              <a:gd name="connsiteY0" fmla="*/ 0 h 4762"/>
              <a:gd name="connsiteX1" fmla="*/ 0 w 354330"/>
              <a:gd name="connsiteY1" fmla="*/ 4762 h 4762"/>
              <a:gd name="connsiteX0" fmla="*/ 10000 w 10000"/>
              <a:gd name="connsiteY0" fmla="*/ 0 h 10042"/>
              <a:gd name="connsiteX1" fmla="*/ 0 w 10000"/>
              <a:gd name="connsiteY1" fmla="*/ 10000 h 10042"/>
              <a:gd name="connsiteX0" fmla="*/ 4140 w 4140"/>
              <a:gd name="connsiteY0" fmla="*/ 0 h 1640"/>
              <a:gd name="connsiteX1" fmla="*/ 0 w 4140"/>
              <a:gd name="connsiteY1" fmla="*/ 0 h 1640"/>
              <a:gd name="connsiteX0" fmla="*/ 10000 w 10000"/>
              <a:gd name="connsiteY0" fmla="*/ 1178 h 2356"/>
              <a:gd name="connsiteX1" fmla="*/ 0 w 10000"/>
              <a:gd name="connsiteY1" fmla="*/ 1178 h 2356"/>
              <a:gd name="connsiteX0" fmla="*/ 9351 w 9351"/>
              <a:gd name="connsiteY0" fmla="*/ 51739 h 51739"/>
              <a:gd name="connsiteX1" fmla="*/ 0 w 9351"/>
              <a:gd name="connsiteY1" fmla="*/ 0 h 51739"/>
              <a:gd name="connsiteX0" fmla="*/ 9861 w 9861"/>
              <a:gd name="connsiteY0" fmla="*/ 441 h 10893"/>
              <a:gd name="connsiteX1" fmla="*/ 0 w 9861"/>
              <a:gd name="connsiteY1" fmla="*/ 10452 h 10893"/>
              <a:gd name="connsiteX0" fmla="*/ 10775 w 10775"/>
              <a:gd name="connsiteY0" fmla="*/ 193 h 27946"/>
              <a:gd name="connsiteX1" fmla="*/ 0 w 10775"/>
              <a:gd name="connsiteY1" fmla="*/ 27753 h 27946"/>
              <a:gd name="connsiteX0" fmla="*/ 11198 w 11198"/>
              <a:gd name="connsiteY0" fmla="*/ 405 h 10000"/>
              <a:gd name="connsiteX1" fmla="*/ 0 w 11198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409 w 11409"/>
              <a:gd name="connsiteY0" fmla="*/ 405 h 10000"/>
              <a:gd name="connsiteX1" fmla="*/ 0 w 11409"/>
              <a:gd name="connsiteY1" fmla="*/ 9595 h 10000"/>
              <a:gd name="connsiteX0" fmla="*/ 11761 w 11761"/>
              <a:gd name="connsiteY0" fmla="*/ 270 h 18910"/>
              <a:gd name="connsiteX1" fmla="*/ 0 w 11761"/>
              <a:gd name="connsiteY1" fmla="*/ 18640 h 18910"/>
              <a:gd name="connsiteX0" fmla="*/ 11479 w 11479"/>
              <a:gd name="connsiteY0" fmla="*/ 887 h 1774"/>
              <a:gd name="connsiteX1" fmla="*/ 0 w 11479"/>
              <a:gd name="connsiteY1" fmla="*/ 887 h 1774"/>
              <a:gd name="connsiteX0" fmla="*/ 11043 w 11043"/>
              <a:gd name="connsiteY0" fmla="*/ 5000 h 10000"/>
              <a:gd name="connsiteX1" fmla="*/ 0 w 11043"/>
              <a:gd name="connsiteY1" fmla="*/ 5000 h 10000"/>
              <a:gd name="connsiteX0" fmla="*/ 11043 w 11043"/>
              <a:gd name="connsiteY0" fmla="*/ 0 h 42446"/>
              <a:gd name="connsiteX1" fmla="*/ 0 w 11043"/>
              <a:gd name="connsiteY1" fmla="*/ 0 h 42446"/>
              <a:gd name="connsiteX0" fmla="*/ 11472 w 11472"/>
              <a:gd name="connsiteY0" fmla="*/ 51740 h 82501"/>
              <a:gd name="connsiteX1" fmla="*/ 0 w 11472"/>
              <a:gd name="connsiteY1" fmla="*/ 0 h 82501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472 w 11472"/>
              <a:gd name="connsiteY0" fmla="*/ 87827 h 87827"/>
              <a:gd name="connsiteX1" fmla="*/ 0 w 11472"/>
              <a:gd name="connsiteY1" fmla="*/ 36087 h 87827"/>
              <a:gd name="connsiteX0" fmla="*/ 11963 w 11963"/>
              <a:gd name="connsiteY0" fmla="*/ 54566 h 158860"/>
              <a:gd name="connsiteX1" fmla="*/ 0 w 11963"/>
              <a:gd name="connsiteY1" fmla="*/ 158099 h 158860"/>
              <a:gd name="connsiteX0" fmla="*/ 11963 w 11963"/>
              <a:gd name="connsiteY0" fmla="*/ 0 h 169567"/>
              <a:gd name="connsiteX1" fmla="*/ 0 w 11963"/>
              <a:gd name="connsiteY1" fmla="*/ 103533 h 169567"/>
              <a:gd name="connsiteX0" fmla="*/ 11963 w 11963"/>
              <a:gd name="connsiteY0" fmla="*/ 76033 h 180219"/>
              <a:gd name="connsiteX1" fmla="*/ 0 w 11963"/>
              <a:gd name="connsiteY1" fmla="*/ 179566 h 180219"/>
              <a:gd name="connsiteX0" fmla="*/ 11963 w 11963"/>
              <a:gd name="connsiteY0" fmla="*/ 0 h 105816"/>
              <a:gd name="connsiteX1" fmla="*/ 0 w 11963"/>
              <a:gd name="connsiteY1" fmla="*/ 103533 h 105816"/>
              <a:gd name="connsiteX0" fmla="*/ 12270 w 12270"/>
              <a:gd name="connsiteY0" fmla="*/ 0 h 19946"/>
              <a:gd name="connsiteX1" fmla="*/ 0 w 12270"/>
              <a:gd name="connsiteY1" fmla="*/ 0 h 19946"/>
              <a:gd name="connsiteX0" fmla="*/ 12270 w 12270"/>
              <a:gd name="connsiteY0" fmla="*/ 118969 h 119730"/>
              <a:gd name="connsiteX1" fmla="*/ 0 w 12270"/>
              <a:gd name="connsiteY1" fmla="*/ 118969 h 11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70" h="119730">
                <a:moveTo>
                  <a:pt x="12270" y="118969"/>
                </a:moveTo>
                <a:cubicBezTo>
                  <a:pt x="7791" y="-157123"/>
                  <a:pt x="2268" y="136258"/>
                  <a:pt x="0" y="118969"/>
                </a:cubicBezTo>
              </a:path>
            </a:pathLst>
          </a:custGeom>
          <a:noFill/>
          <a:ln w="952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6A9B7A2-6EC4-A7D2-5384-9A4532DF16A6}"/>
              </a:ext>
            </a:extLst>
          </p:cNvPr>
          <p:cNvSpPr txBox="1"/>
          <p:nvPr/>
        </p:nvSpPr>
        <p:spPr>
          <a:xfrm>
            <a:off x="10368280" y="34653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2EC1874-A8FA-2F50-D2AA-9BE12FC34974}"/>
              </a:ext>
            </a:extLst>
          </p:cNvPr>
          <p:cNvSpPr txBox="1"/>
          <p:nvPr/>
        </p:nvSpPr>
        <p:spPr>
          <a:xfrm>
            <a:off x="525394" y="341688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xxx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42B6A4-BBD0-1000-B1E1-138972BB3C55}"/>
              </a:ext>
            </a:extLst>
          </p:cNvPr>
          <p:cNvSpPr txBox="1"/>
          <p:nvPr/>
        </p:nvSpPr>
        <p:spPr>
          <a:xfrm>
            <a:off x="6520334" y="2458249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Code: ???</a:t>
            </a:r>
          </a:p>
        </p:txBody>
      </p:sp>
    </p:spTree>
    <p:extLst>
      <p:ext uri="{BB962C8B-B14F-4D97-AF65-F5344CB8AC3E}">
        <p14:creationId xmlns:p14="http://schemas.microsoft.com/office/powerpoint/2010/main" val="168915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5,15,4,11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eodk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+ xx [27]</a:t>
            </a:r>
          </a:p>
        </p:txBody>
      </p:sp>
    </p:spTree>
    <p:extLst>
      <p:ext uri="{BB962C8B-B14F-4D97-AF65-F5344CB8AC3E}">
        <p14:creationId xmlns:p14="http://schemas.microsoft.com/office/powerpoint/2010/main" val="365258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B957564-95A1-4869-EB70-C08031AC3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657B8838-CECB-A797-C5C6-D14801E3AD08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(addition)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5D13C79-F883-E7FE-89F1-F92C3A8839F9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https://pauldubois98.github.io/AsymmetricCryptographyTalk/tools/code_add.html</a:t>
            </a:r>
          </a:p>
        </p:txBody>
      </p:sp>
    </p:spTree>
    <p:extLst>
      <p:ext uri="{BB962C8B-B14F-4D97-AF65-F5344CB8AC3E}">
        <p14:creationId xmlns:p14="http://schemas.microsoft.com/office/powerpoint/2010/main" val="316114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788B1C-652B-33B9-5968-ACB8F2583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équations?</a:t>
            </a:r>
          </a:p>
        </p:txBody>
      </p:sp>
    </p:spTree>
    <p:extLst>
      <p:ext uri="{BB962C8B-B14F-4D97-AF65-F5344CB8AC3E}">
        <p14:creationId xmlns:p14="http://schemas.microsoft.com/office/powerpoint/2010/main" val="131874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B13EF63-78E8-6E33-ADFE-864D8169BE0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65342" y="3198167"/>
            <a:ext cx="2396912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B5287738-A1F6-B2A7-20F2-FDBC9A8A653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510700" y="3198167"/>
            <a:ext cx="215729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EAF99BDF-AC52-1743-E5ED-3F666F9AE321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471053" y="3198167"/>
            <a:ext cx="2101334" cy="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339546EC-0B07-A8A3-0F1C-B33D71A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699" y="46657"/>
            <a:ext cx="842700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897646-7557-8A04-8C20-39A91431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4" y="46657"/>
            <a:ext cx="848472" cy="6764686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4C969B-6FB4-A4CE-1C6D-030BE3128F74}"/>
              </a:ext>
            </a:extLst>
          </p:cNvPr>
          <p:cNvSpPr txBox="1"/>
          <p:nvPr/>
        </p:nvSpPr>
        <p:spPr>
          <a:xfrm>
            <a:off x="497710" y="29673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blah</a:t>
            </a:r>
            <a:r>
              <a:rPr lang="fr-FR" sz="2400" dirty="0"/>
              <a:t>"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4707CE2-86E9-631D-CB03-527CF31ACD54}"/>
              </a:ext>
            </a:extLst>
          </p:cNvPr>
          <p:cNvSpPr txBox="1"/>
          <p:nvPr/>
        </p:nvSpPr>
        <p:spPr>
          <a:xfrm>
            <a:off x="3572387" y="2967334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2,12,1,8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1BD741D-DEF8-351F-ECAD-38AA66601E9A}"/>
              </a:ext>
            </a:extLst>
          </p:cNvPr>
          <p:cNvSpPr txBox="1"/>
          <p:nvPr/>
        </p:nvSpPr>
        <p:spPr>
          <a:xfrm>
            <a:off x="7162254" y="29673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4,24,2,16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0759D77-C2C1-0D8F-49A2-2F49DACD21EF}"/>
              </a:ext>
            </a:extLst>
          </p:cNvPr>
          <p:cNvSpPr txBox="1"/>
          <p:nvPr/>
        </p:nvSpPr>
        <p:spPr>
          <a:xfrm>
            <a:off x="10667990" y="2967334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"</a:t>
            </a:r>
            <a:r>
              <a:rPr lang="fr-FR" sz="2400" dirty="0" err="1"/>
              <a:t>dxbp</a:t>
            </a:r>
            <a:r>
              <a:rPr lang="fr-FR" sz="2400" dirty="0"/>
              <a:t>"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D0EBF9-49D0-121A-C14B-BA9BEEA1CB69}"/>
              </a:ext>
            </a:extLst>
          </p:cNvPr>
          <p:cNvSpPr txBox="1"/>
          <p:nvPr/>
        </p:nvSpPr>
        <p:spPr>
          <a:xfrm>
            <a:off x="5011785" y="2905778"/>
            <a:ext cx="1636987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fr-FR" sz="3200" b="1" dirty="0"/>
              <a:t>× xx [27]</a:t>
            </a:r>
          </a:p>
        </p:txBody>
      </p:sp>
    </p:spTree>
    <p:extLst>
      <p:ext uri="{BB962C8B-B14F-4D97-AF65-F5344CB8AC3E}">
        <p14:creationId xmlns:p14="http://schemas.microsoft.com/office/powerpoint/2010/main" val="66714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Représentation de l’encodage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520000"/>
            <a:ext cx="3534268" cy="353426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2A83CAF8-13B9-B63C-9EC7-0AFC78AD0A4A}"/>
              </a:ext>
            </a:extLst>
          </p:cNvPr>
          <p:cNvSpPr txBox="1">
            <a:spLocks/>
          </p:cNvSpPr>
          <p:nvPr/>
        </p:nvSpPr>
        <p:spPr>
          <a:xfrm>
            <a:off x="4444721" y="1507285"/>
            <a:ext cx="3302558" cy="658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(multiplication)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8F1FBAF-78F5-A56C-D1E3-7E28F3FDA4A3}"/>
              </a:ext>
            </a:extLst>
          </p:cNvPr>
          <p:cNvSpPr txBox="1"/>
          <p:nvPr/>
        </p:nvSpPr>
        <p:spPr>
          <a:xfrm>
            <a:off x="394817" y="6124521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https://pauldubois98.github.io/AsymmetricCryptographyTalk/tools/code_mult.html</a:t>
            </a:r>
          </a:p>
        </p:txBody>
      </p:sp>
    </p:spTree>
    <p:extLst>
      <p:ext uri="{BB962C8B-B14F-4D97-AF65-F5344CB8AC3E}">
        <p14:creationId xmlns:p14="http://schemas.microsoft.com/office/powerpoint/2010/main" val="257424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EC6B44-4B51-45E3-BFC9-3F8013BEB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56779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Représentation</a:t>
            </a:r>
            <a:r>
              <a:rPr lang="fr-FR" dirty="0"/>
              <a:t> de l’alphabet par des </a:t>
            </a:r>
            <a:r>
              <a:rPr lang="fr-FR" b="1" dirty="0"/>
              <a:t>nombre</a:t>
            </a:r>
          </a:p>
          <a:p>
            <a:r>
              <a:rPr lang="fr-FR" b="1" dirty="0"/>
              <a:t>Modulo</a:t>
            </a:r>
            <a:r>
              <a:rPr lang="fr-FR" dirty="0"/>
              <a:t> pour que la plage de nombre utilisé reste petite</a:t>
            </a:r>
          </a:p>
          <a:p>
            <a:r>
              <a:rPr lang="fr-FR" dirty="0"/>
              <a:t>Code par </a:t>
            </a:r>
            <a:r>
              <a:rPr lang="fr-FR" b="1" dirty="0"/>
              <a:t>multiplication</a:t>
            </a:r>
            <a:r>
              <a:rPr lang="fr-FR" dirty="0"/>
              <a:t> plus complexe que par addition</a:t>
            </a:r>
          </a:p>
          <a:p>
            <a:r>
              <a:rPr lang="fr-FR" dirty="0"/>
              <a:t>Chiffrement </a:t>
            </a:r>
            <a:r>
              <a:rPr lang="fr-FR" b="1" dirty="0"/>
              <a:t>symétrique</a:t>
            </a: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r>
              <a:rPr lang="fr-FR" b="1" dirty="0"/>
              <a:t>« + » :</a:t>
            </a:r>
            <a:endParaRPr lang="fr-FR" dirty="0"/>
          </a:p>
          <a:p>
            <a:r>
              <a:rPr lang="fr-FR" b="1" dirty="0"/>
              <a:t>Peu couteux </a:t>
            </a:r>
            <a:r>
              <a:rPr lang="fr-FR" dirty="0"/>
              <a:t>en terme de calculs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b="1" dirty="0"/>
              <a:t>« - » :</a:t>
            </a:r>
          </a:p>
          <a:p>
            <a:r>
              <a:rPr lang="fr-FR" dirty="0"/>
              <a:t>Besoin d’une clef de </a:t>
            </a:r>
            <a:r>
              <a:rPr lang="fr-FR" b="1" dirty="0"/>
              <a:t>code inconnue par l’espion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4181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3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RSA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5129814" y="3991749"/>
            <a:ext cx="144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Ronald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ivest</a:t>
            </a:r>
          </a:p>
        </p:txBody>
      </p:sp>
      <p:pic>
        <p:nvPicPr>
          <p:cNvPr id="7" name="Image 6" descr="Une image contenant personne, mur, homme, habits&#10;&#10;Description générée automatiquement">
            <a:extLst>
              <a:ext uri="{FF2B5EF4-FFF2-40B4-BE49-F238E27FC236}">
                <a16:creationId xmlns:a16="http://schemas.microsoft.com/office/drawing/2014/main" id="{7EBBE697-56D1-1242-3EE5-5133102B9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972" r="18467"/>
          <a:stretch/>
        </p:blipFill>
        <p:spPr>
          <a:xfrm>
            <a:off x="4490968" y="0"/>
            <a:ext cx="2716438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Une image contenant homme, personne, verres, portant&#10;&#10;Description générée automatiquement">
            <a:extLst>
              <a:ext uri="{FF2B5EF4-FFF2-40B4-BE49-F238E27FC236}">
                <a16:creationId xmlns:a16="http://schemas.microsoft.com/office/drawing/2014/main" id="{26A42E86-58CA-56F0-0F3B-5964FD8530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6" t="8740" r="14073" b="21012"/>
          <a:stretch/>
        </p:blipFill>
        <p:spPr>
          <a:xfrm>
            <a:off x="6985042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Une image contenant personne, homme, mur, intérieur&#10;&#10;Description générée automatiquement">
            <a:extLst>
              <a:ext uri="{FF2B5EF4-FFF2-40B4-BE49-F238E27FC236}">
                <a16:creationId xmlns:a16="http://schemas.microsoft.com/office/drawing/2014/main" id="{EBF5AEE4-1829-DEC5-966F-BB93D39DF7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0" t="6745" r="530" b="7912"/>
          <a:stretch/>
        </p:blipFill>
        <p:spPr>
          <a:xfrm>
            <a:off x="9477339" y="0"/>
            <a:ext cx="2714661" cy="40746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67B5703-0F09-168E-445B-B6797F7F5A6F}"/>
              </a:ext>
            </a:extLst>
          </p:cNvPr>
          <p:cNvSpPr txBox="1"/>
          <p:nvPr/>
        </p:nvSpPr>
        <p:spPr>
          <a:xfrm>
            <a:off x="10024655" y="3991749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Leonard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dleman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9CD5613-B9FA-02AF-64D2-F6883A520AE1}"/>
              </a:ext>
            </a:extLst>
          </p:cNvPr>
          <p:cNvSpPr txBox="1"/>
          <p:nvPr/>
        </p:nvSpPr>
        <p:spPr>
          <a:xfrm>
            <a:off x="7698614" y="399174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Adi 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hamir</a:t>
            </a:r>
          </a:p>
        </p:txBody>
      </p:sp>
    </p:spTree>
    <p:extLst>
      <p:ext uri="{BB962C8B-B14F-4D97-AF65-F5344CB8AC3E}">
        <p14:creationId xmlns:p14="http://schemas.microsoft.com/office/powerpoint/2010/main" val="2286355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10425-009D-7926-068B-82CA3867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 nombre premier, késaco?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8929DF3-BB12-51CA-13AA-56267F64A16D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814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+mn-lt"/>
              </a:rPr>
              <a:t>« un nombre qu’on ne peut pas factoriser »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F83815F-4B80-75CA-2E1F-C50F2D0225C5}"/>
              </a:ext>
            </a:extLst>
          </p:cNvPr>
          <p:cNvSpPr txBox="1"/>
          <p:nvPr/>
        </p:nvSpPr>
        <p:spPr>
          <a:xfrm>
            <a:off x="1581150" y="2828835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6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F597F18-2DFB-AA74-40BB-79E554699774}"/>
              </a:ext>
            </a:extLst>
          </p:cNvPr>
          <p:cNvSpPr txBox="1"/>
          <p:nvPr/>
        </p:nvSpPr>
        <p:spPr>
          <a:xfrm>
            <a:off x="2214843" y="2828835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</a:t>
            </a:r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4E2CD5A-DF2D-3F37-D32D-5A810753A5D2}"/>
              </a:ext>
            </a:extLst>
          </p:cNvPr>
          <p:cNvSpPr txBox="1"/>
          <p:nvPr/>
        </p:nvSpPr>
        <p:spPr>
          <a:xfrm>
            <a:off x="1581150" y="3856040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7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53AEA-357D-963B-C1FD-E27FA0EA2A2B}"/>
              </a:ext>
            </a:extLst>
          </p:cNvPr>
          <p:cNvSpPr txBox="1"/>
          <p:nvPr/>
        </p:nvSpPr>
        <p:spPr>
          <a:xfrm>
            <a:off x="2214843" y="3856040"/>
            <a:ext cx="2739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=2*3,5</a:t>
            </a:r>
            <a:endParaRPr lang="fr-FR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CB7418E-7A1B-C450-6ECC-F26C7603EF1E}"/>
              </a:ext>
            </a:extLst>
          </p:cNvPr>
          <p:cNvSpPr/>
          <p:nvPr/>
        </p:nvSpPr>
        <p:spPr>
          <a:xfrm>
            <a:off x="4025900" y="4029165"/>
            <a:ext cx="928796" cy="1027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AED3D7-58CE-7AC1-5B94-0E69086D048D}"/>
              </a:ext>
            </a:extLst>
          </p:cNvPr>
          <p:cNvSpPr txBox="1"/>
          <p:nvPr/>
        </p:nvSpPr>
        <p:spPr>
          <a:xfrm>
            <a:off x="2214842" y="3856040"/>
            <a:ext cx="204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=1*7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BD6FC39-75A9-0C94-CC76-002F58B5956C}"/>
              </a:ext>
            </a:extLst>
          </p:cNvPr>
          <p:cNvSpPr txBox="1"/>
          <p:nvPr/>
        </p:nvSpPr>
        <p:spPr>
          <a:xfrm>
            <a:off x="4490298" y="4040705"/>
            <a:ext cx="206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FF0000"/>
                </a:solidFill>
              </a:rPr>
              <a:t>Trivial !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77B9E78-CA87-E857-1BDA-F59D124C3A26}"/>
              </a:ext>
            </a:extLst>
          </p:cNvPr>
          <p:cNvSpPr txBox="1"/>
          <p:nvPr/>
        </p:nvSpPr>
        <p:spPr>
          <a:xfrm>
            <a:off x="2214841" y="3856040"/>
            <a:ext cx="15007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=??</a:t>
            </a:r>
            <a:endParaRPr lang="fr-FR" dirty="0"/>
          </a:p>
        </p:txBody>
      </p:sp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3BE6FDEB-1D46-D2ED-B1D5-48234ABC61CE}"/>
              </a:ext>
            </a:extLst>
          </p:cNvPr>
          <p:cNvSpPr/>
          <p:nvPr/>
        </p:nvSpPr>
        <p:spPr>
          <a:xfrm>
            <a:off x="4675387" y="4137657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9356B16-A977-8F1A-F7C2-E6B8B7C7BA1A}"/>
              </a:ext>
            </a:extLst>
          </p:cNvPr>
          <p:cNvGrpSpPr/>
          <p:nvPr/>
        </p:nvGrpSpPr>
        <p:grpSpPr>
          <a:xfrm>
            <a:off x="4675387" y="3141389"/>
            <a:ext cx="760214" cy="600776"/>
            <a:chOff x="2700000" y="2872504"/>
            <a:chExt cx="6480000" cy="2887496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2AB38024-CEBA-D14F-78AD-A154D0A3A8C0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FBD99D03-7D8F-4C18-B59A-7073E0097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5A23A3B3-0753-9AB7-B052-F9062045E1C9}"/>
              </a:ext>
            </a:extLst>
          </p:cNvPr>
          <p:cNvSpPr txBox="1"/>
          <p:nvPr/>
        </p:nvSpPr>
        <p:spPr>
          <a:xfrm>
            <a:off x="1562097" y="5056369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11</a:t>
            </a:r>
            <a:endParaRPr lang="fr-FR" dirty="0"/>
          </a:p>
        </p:txBody>
      </p:sp>
      <p:sp>
        <p:nvSpPr>
          <p:cNvPr id="17" name="Forme libre : forme 16">
            <a:extLst>
              <a:ext uri="{FF2B5EF4-FFF2-40B4-BE49-F238E27FC236}">
                <a16:creationId xmlns:a16="http://schemas.microsoft.com/office/drawing/2014/main" id="{5C6A4383-BDD3-AC7D-A0DB-D732AEBA0207}"/>
              </a:ext>
            </a:extLst>
          </p:cNvPr>
          <p:cNvSpPr/>
          <p:nvPr/>
        </p:nvSpPr>
        <p:spPr>
          <a:xfrm>
            <a:off x="2910087" y="5382658"/>
            <a:ext cx="760214" cy="591585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905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0454B07D-3019-98A2-3DAF-307313901478}"/>
              </a:ext>
            </a:extLst>
          </p:cNvPr>
          <p:cNvGrpSpPr/>
          <p:nvPr/>
        </p:nvGrpSpPr>
        <p:grpSpPr>
          <a:xfrm>
            <a:off x="6175693" y="5356145"/>
            <a:ext cx="760214" cy="600776"/>
            <a:chOff x="2700000" y="2872504"/>
            <a:chExt cx="6480000" cy="2887496"/>
          </a:xfrm>
        </p:grpSpPr>
        <p:cxnSp>
          <p:nvCxnSpPr>
            <p:cNvPr id="19" name="Connecteur droit 18">
              <a:extLst>
                <a:ext uri="{FF2B5EF4-FFF2-40B4-BE49-F238E27FC236}">
                  <a16:creationId xmlns:a16="http://schemas.microsoft.com/office/drawing/2014/main" id="{EB19DAFB-C169-EE10-2015-3F2548FC2037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59BF97B3-2781-F537-43FF-A2F1EFA716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AF32A04-5566-5146-0F2B-2CBFAE7F89C2}"/>
              </a:ext>
            </a:extLst>
          </p:cNvPr>
          <p:cNvSpPr txBox="1"/>
          <p:nvPr/>
        </p:nvSpPr>
        <p:spPr>
          <a:xfrm>
            <a:off x="473928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12</a:t>
            </a:r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A97ECB8-EA90-B1B8-F782-E3C5B8F5A168}"/>
              </a:ext>
            </a:extLst>
          </p:cNvPr>
          <p:cNvGrpSpPr/>
          <p:nvPr/>
        </p:nvGrpSpPr>
        <p:grpSpPr>
          <a:xfrm>
            <a:off x="9445943" y="5356145"/>
            <a:ext cx="760214" cy="600776"/>
            <a:chOff x="2700000" y="2872504"/>
            <a:chExt cx="6480000" cy="2887496"/>
          </a:xfrm>
        </p:grpSpPr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7C91E64D-0D5F-4DF1-5F46-F3820EFC19E5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593F30DF-9669-2C45-229E-3FE56C09A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ZoneTexte 26">
            <a:extLst>
              <a:ext uri="{FF2B5EF4-FFF2-40B4-BE49-F238E27FC236}">
                <a16:creationId xmlns:a16="http://schemas.microsoft.com/office/drawing/2014/main" id="{D1401920-CECD-D927-E519-792F4CAB6B11}"/>
              </a:ext>
            </a:extLst>
          </p:cNvPr>
          <p:cNvSpPr txBox="1"/>
          <p:nvPr/>
        </p:nvSpPr>
        <p:spPr>
          <a:xfrm>
            <a:off x="8009535" y="5055588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dirty="0"/>
              <a:t>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22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7" grpId="2"/>
      <p:bldP spid="8" grpId="0" animBg="1"/>
      <p:bldP spid="8" grpId="2" animBg="1"/>
      <p:bldP spid="9" grpId="0"/>
      <p:bldP spid="9" grpId="2"/>
      <p:bldP spid="10" grpId="0"/>
      <p:bldP spid="10" grpId="1"/>
      <p:bldP spid="11" grpId="0"/>
      <p:bldP spid="11" grpId="1"/>
      <p:bldP spid="12" grpId="0" animBg="1"/>
      <p:bldP spid="16" grpId="0"/>
      <p:bldP spid="17" grpId="0" animBg="1"/>
      <p:bldP spid="21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e 25">
            <a:extLst>
              <a:ext uri="{FF2B5EF4-FFF2-40B4-BE49-F238E27FC236}">
                <a16:creationId xmlns:a16="http://schemas.microsoft.com/office/drawing/2014/main" id="{620515B9-2F65-C14A-4121-7A3037A33375}"/>
              </a:ext>
            </a:extLst>
          </p:cNvPr>
          <p:cNvGrpSpPr/>
          <p:nvPr/>
        </p:nvGrpSpPr>
        <p:grpSpPr>
          <a:xfrm>
            <a:off x="327300" y="2382524"/>
            <a:ext cx="11537400" cy="2949478"/>
            <a:chOff x="327300" y="2600961"/>
            <a:chExt cx="11537400" cy="2949478"/>
          </a:xfrm>
        </p:grpSpPr>
        <p:pic>
          <p:nvPicPr>
            <p:cNvPr id="2" name="Espace réservé du contenu 19">
              <a:extLst>
                <a:ext uri="{FF2B5EF4-FFF2-40B4-BE49-F238E27FC236}">
                  <a16:creationId xmlns:a16="http://schemas.microsoft.com/office/drawing/2014/main" id="{9D4580DB-5EE3-C696-32C0-4C0AC5CA9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11955" y="2852499"/>
              <a:ext cx="2152745" cy="2479500"/>
            </a:xfrm>
            <a:prstGeom prst="rect">
              <a:avLst/>
            </a:prstGeom>
          </p:spPr>
        </p:pic>
        <p:pic>
          <p:nvPicPr>
            <p:cNvPr id="3" name="Espace réservé du contenu 8">
              <a:extLst>
                <a:ext uri="{FF2B5EF4-FFF2-40B4-BE49-F238E27FC236}">
                  <a16:creationId xmlns:a16="http://schemas.microsoft.com/office/drawing/2014/main" id="{3106A6B4-D7E8-D8B5-86E3-4B6D2E073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300" y="2852499"/>
              <a:ext cx="2674980" cy="2479499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9837CD21-6E24-A883-3FD2-B060F33F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261" y="2600961"/>
              <a:ext cx="2949478" cy="2949478"/>
            </a:xfrm>
            <a:prstGeom prst="rect">
              <a:avLst/>
            </a:prstGeom>
          </p:spPr>
        </p:pic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CD8F0626-F1AB-1794-7A66-234B171779B0}"/>
                </a:ext>
              </a:extLst>
            </p:cNvPr>
            <p:cNvGrpSpPr/>
            <p:nvPr/>
          </p:nvGrpSpPr>
          <p:grpSpPr>
            <a:xfrm>
              <a:off x="7714247" y="4008120"/>
              <a:ext cx="1854200" cy="477520"/>
              <a:chOff x="7570739" y="2834640"/>
              <a:chExt cx="1854200" cy="477520"/>
            </a:xfrm>
          </p:grpSpPr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D881D39A-E0C9-2C64-8480-27C9BF3EE9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4417F0EE-4570-0077-D298-F5816BBC6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943B544-CB8A-E636-C606-4F6F41F20A37}"/>
                </a:ext>
              </a:extLst>
            </p:cNvPr>
            <p:cNvGrpSpPr/>
            <p:nvPr/>
          </p:nvGrpSpPr>
          <p:grpSpPr>
            <a:xfrm>
              <a:off x="2884671" y="4013200"/>
              <a:ext cx="1854200" cy="477520"/>
              <a:chOff x="7570739" y="2834640"/>
              <a:chExt cx="1854200" cy="477520"/>
            </a:xfrm>
          </p:grpSpPr>
          <p:cxnSp>
            <p:nvCxnSpPr>
              <p:cNvPr id="23" name="Connecteur droit avec flèche 22">
                <a:extLst>
                  <a:ext uri="{FF2B5EF4-FFF2-40B4-BE49-F238E27FC236}">
                    <a16:creationId xmlns:a16="http://schemas.microsoft.com/office/drawing/2014/main" id="{C32B7EAC-D40A-E475-CAE6-58F86E4E8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1379" y="283464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5808068B-ABF0-FD17-D5A7-1C64AF881A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0739" y="3312160"/>
                <a:ext cx="1813560" cy="0"/>
              </a:xfrm>
              <a:prstGeom prst="straightConnector1">
                <a:avLst/>
              </a:prstGeom>
              <a:ln w="101600" cap="rnd">
                <a:solidFill>
                  <a:srgbClr val="0070C0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re 24">
            <a:extLst>
              <a:ext uri="{FF2B5EF4-FFF2-40B4-BE49-F238E27FC236}">
                <a16:creationId xmlns:a16="http://schemas.microsoft.com/office/drawing/2014/main" id="{991DAF02-9641-BB3C-3F43-7522D452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Communiquer par l’intermédiaire d’un espion</a:t>
            </a:r>
            <a:br>
              <a:rPr lang="fr-FR" dirty="0"/>
            </a:br>
            <a:r>
              <a:rPr lang="fr-FR" sz="3600" i="1" dirty="0">
                <a:solidFill>
                  <a:schemeClr val="bg1">
                    <a:lumMod val="50000"/>
                  </a:schemeClr>
                </a:solidFill>
              </a:rPr>
              <a:t>(sans clef privée)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52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e 12">
            <a:extLst>
              <a:ext uri="{FF2B5EF4-FFF2-40B4-BE49-F238E27FC236}">
                <a16:creationId xmlns:a16="http://schemas.microsoft.com/office/drawing/2014/main" id="{16EAE5AE-E6F6-F311-5324-36DB7EA8D51C}"/>
              </a:ext>
            </a:extLst>
          </p:cNvPr>
          <p:cNvGrpSpPr/>
          <p:nvPr/>
        </p:nvGrpSpPr>
        <p:grpSpPr>
          <a:xfrm>
            <a:off x="5819994" y="4717701"/>
            <a:ext cx="3924383" cy="1387666"/>
            <a:chOff x="5819994" y="4717701"/>
            <a:chExt cx="3924383" cy="1387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AD40A99-8157-645F-103C-C12278F1BDA5}"/>
                </a:ext>
              </a:extLst>
            </p:cNvPr>
            <p:cNvSpPr txBox="1"/>
            <p:nvPr/>
          </p:nvSpPr>
          <p:spPr>
            <a:xfrm>
              <a:off x="5819994" y="5643702"/>
              <a:ext cx="39243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b="1" dirty="0">
                  <a:solidFill>
                    <a:schemeClr val="bg1">
                      <a:lumMod val="50000"/>
                    </a:schemeClr>
                  </a:solidFill>
                </a:rPr>
                <a:t>« petit théorème de Fermat »</a:t>
              </a:r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C756E14-9CA2-D13F-F07E-62BCEA06F378}"/>
                </a:ext>
              </a:extLst>
            </p:cNvPr>
            <p:cNvSpPr/>
            <p:nvPr/>
          </p:nvSpPr>
          <p:spPr>
            <a:xfrm>
              <a:off x="8340132" y="4717701"/>
              <a:ext cx="894303" cy="884255"/>
            </a:xfrm>
            <a:custGeom>
              <a:avLst/>
              <a:gdLst>
                <a:gd name="connsiteX0" fmla="*/ 0 w 894303"/>
                <a:gd name="connsiteY0" fmla="*/ 884255 h 884255"/>
                <a:gd name="connsiteX1" fmla="*/ 331595 w 894303"/>
                <a:gd name="connsiteY1" fmla="*/ 391886 h 884255"/>
                <a:gd name="connsiteX2" fmla="*/ 894303 w 894303"/>
                <a:gd name="connsiteY2" fmla="*/ 0 h 88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4303" h="884255">
                  <a:moveTo>
                    <a:pt x="0" y="884255"/>
                  </a:moveTo>
                  <a:cubicBezTo>
                    <a:pt x="91272" y="711758"/>
                    <a:pt x="182545" y="539262"/>
                    <a:pt x="331595" y="391886"/>
                  </a:cubicBezTo>
                  <a:cubicBezTo>
                    <a:pt x="480645" y="244510"/>
                    <a:pt x="687474" y="122255"/>
                    <a:pt x="894303" y="0"/>
                  </a:cubicBezTo>
                </a:path>
              </a:pathLst>
            </a:custGeom>
            <a:noFill/>
            <a:ln w="76200">
              <a:solidFill>
                <a:schemeClr val="bg1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117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6" grpId="0"/>
      <p:bldP spid="7" grpId="0" build="p"/>
      <p:bldP spid="8" grpId="0" build="p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CC397-0803-8C66-3D96-82CFC268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fr-FR" dirty="0"/>
              <a:t>RSA: Pourquoi est-ce que cela fonctionne?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dirty="0"/>
                  <a:t> &amp;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≡1 [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fr-FR" dirty="0"/>
                  <a:t> donc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fr-FR" dirty="0"/>
                  <a:t> tel que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  <m:sup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fr-F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endParaRPr lang="fr-FR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D4AC541-52FA-AD84-43FE-5470414AA9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7600"/>
                <a:ext cx="10515600" cy="44703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/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fr-FR" sz="4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fr-FR" sz="4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fr-FR" sz="4400" dirty="0">
                    <a:solidFill>
                      <a:schemeClr val="bg1">
                        <a:lumMod val="50000"/>
                      </a:schemeClr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B08F40F0-098E-4F58-9961-31FAA22B2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875" y="1347788"/>
                <a:ext cx="3344249" cy="845103"/>
              </a:xfrm>
              <a:prstGeom prst="rect">
                <a:avLst/>
              </a:prstGeom>
              <a:blipFill>
                <a:blip r:embed="rId3"/>
                <a:stretch>
                  <a:fillRect t="-5755" r="-6569" b="-33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1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034C58C-DF1D-A9E4-8AA7-2082A2D0D588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177217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88D97C-8FE2-70BC-3E29-BFB47E75E6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898E81-E45F-B7FE-C8AF-81221336E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854" y="0"/>
            <a:ext cx="5692292" cy="6858000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54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les protocoles sécurisés?</a:t>
            </a:r>
          </a:p>
        </p:txBody>
      </p:sp>
    </p:spTree>
    <p:extLst>
      <p:ext uri="{BB962C8B-B14F-4D97-AF65-F5344CB8AC3E}">
        <p14:creationId xmlns:p14="http://schemas.microsoft.com/office/powerpoint/2010/main" val="302237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rot="10800000" flipV="1">
            <a:off x="4739893" y="194665"/>
            <a:ext cx="2710471" cy="3073629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b="0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rot="10800000" flipV="1">
            <a:off x="8185648" y="194666"/>
            <a:ext cx="3755984" cy="4663711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2800" dirty="0">
              <a:solidFill>
                <a:srgbClr val="92D050"/>
              </a:solidFill>
            </a:endParaRPr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31" y="5074866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18" y="508762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80" y="4168294"/>
            <a:ext cx="1492299" cy="14922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2658" y="4282484"/>
                <a:ext cx="1956882" cy="5314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C6D2CD2-E000-95B2-237A-69F3A59CC06B}"/>
              </a:ext>
            </a:extLst>
          </p:cNvPr>
          <p:cNvSpPr/>
          <p:nvPr/>
        </p:nvSpPr>
        <p:spPr>
          <a:xfrm rot="10800000" flipV="1">
            <a:off x="250368" y="194665"/>
            <a:ext cx="3755984" cy="466371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rgbClr val="CC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/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8C45BAE8-CEE4-5940-2F50-BBF037C70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134" y="3296637"/>
                <a:ext cx="252101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/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tel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que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: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fr-FR" sz="280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fr-FR" sz="2800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𝑝𝑔𝑐𝑑</m:t>
                    </m:r>
                    <m:d>
                      <m:dPr>
                        <m:ctrlP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fr-FR" sz="28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149B3F24-64B8-D079-0EDC-0802C6F0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836" y="1647881"/>
                <a:ext cx="3521605" cy="1440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/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,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2800" dirty="0">
                          <a:solidFill>
                            <a:srgbClr val="92D050"/>
                          </a:solidFill>
                        </a:rPr>
                        <m:t>premiers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𝑝𝑞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) = 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− 1)(</m:t>
                      </m:r>
                      <m:r>
                        <m:rPr>
                          <m:nor/>
                        </m:rPr>
                        <a:rPr lang="pt-BR" sz="2800" i="1">
                          <a:solidFill>
                            <a:srgbClr val="92D050"/>
                          </a:solidFill>
                        </a:rPr>
                        <m:t>q</m:t>
                      </m:r>
                      <m:r>
                        <m:rPr>
                          <m:nor/>
                        </m:rPr>
                        <a:rPr lang="pt-BR" sz="2800">
                          <a:solidFill>
                            <a:srgbClr val="92D050"/>
                          </a:solidFill>
                        </a:rPr>
                        <m:t> − 1)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3C819D91-D6DE-BA0F-8C0E-5E65A34A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224" y="174889"/>
                <a:ext cx="3111749" cy="13849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/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,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le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fr-FR" sz="3200" dirty="0">
                          <a:solidFill>
                            <a:srgbClr val="CC00FF"/>
                          </a:solidFill>
                        </a:rPr>
                        <m:t>message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3200" i="1" dirty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</m:sSup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3200" i="1" dirty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32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A34F693-FCDF-F59E-0495-0FBECBBF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11" y="874900"/>
                <a:ext cx="2656496" cy="10772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/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fr-FR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DC19085F-62C2-7541-370B-7FEE02883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495" y="520957"/>
                <a:ext cx="148701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/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069B2929-9B3A-8DE4-D95D-A301C2E72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995" y="2014168"/>
                <a:ext cx="552011" cy="7078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6518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la </a:t>
                </a:r>
                <a:r>
                  <a:rPr lang="fr-FR" b="1" dirty="0"/>
                  <a:t>factorisation</a:t>
                </a:r>
                <a:r>
                  <a:rPr lang="fr-FR" dirty="0"/>
                  <a:t> de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fr-FR" dirty="0"/>
              </a:p>
              <a:p>
                <a:r>
                  <a:rPr lang="fr-FR" dirty="0"/>
                  <a:t>Alors que la </a:t>
                </a:r>
                <a:r>
                  <a:rPr lang="fr-FR" b="1" dirty="0"/>
                  <a:t>multiplication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est </a:t>
                </a:r>
                <a:r>
                  <a:rPr lang="fr-FR" b="1" dirty="0"/>
                  <a:t>rapide</a:t>
                </a:r>
              </a:p>
              <a:p>
                <a:r>
                  <a:rPr lang="fr-FR" dirty="0"/>
                  <a:t>Besoin de </a:t>
                </a:r>
                <a:r>
                  <a:rPr lang="fr-FR" b="1" dirty="0"/>
                  <a:t>générer des nombres premier </a:t>
                </a:r>
                <a:r>
                  <a:rPr lang="fr-FR" dirty="0"/>
                  <a:t>(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/>
                  <a:t> et 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fr-FR" dirty="0"/>
                  <a:t>) </a:t>
                </a:r>
                <a:r>
                  <a:rPr lang="fr-FR" b="1" dirty="0"/>
                  <a:t>très grand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asymétrique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Echange de clef de chiffrement symétrique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928" t="-2788" b="-1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Chiffrement ElGamal</a:t>
            </a:r>
          </a:p>
        </p:txBody>
      </p:sp>
      <p:pic>
        <p:nvPicPr>
          <p:cNvPr id="5" name="Image 4" descr="ElGamal">
            <a:extLst>
              <a:ext uri="{FF2B5EF4-FFF2-40B4-BE49-F238E27FC236}">
                <a16:creationId xmlns:a16="http://schemas.microsoft.com/office/drawing/2014/main" id="{859E67E6-B4CE-5558-7B18-EA8F415F849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896" y="169155"/>
            <a:ext cx="3955934" cy="5933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FB591A7-CD7E-5912-059D-B2FDD7B760CE}"/>
              </a:ext>
            </a:extLst>
          </p:cNvPr>
          <p:cNvSpPr txBox="1"/>
          <p:nvPr/>
        </p:nvSpPr>
        <p:spPr>
          <a:xfrm>
            <a:off x="9555595" y="60312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ElGamal</a:t>
            </a:r>
          </a:p>
        </p:txBody>
      </p:sp>
    </p:spTree>
    <p:extLst>
      <p:ext uri="{BB962C8B-B14F-4D97-AF65-F5344CB8AC3E}">
        <p14:creationId xmlns:p14="http://schemas.microsoft.com/office/powerpoint/2010/main" val="3630929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1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 build="p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1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Logarithme modulaire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/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8FAEC6AF-39DD-AE44-F6CC-74D86D342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5"/>
                <a:ext cx="3095053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1369594"/>
                <a:ext cx="3095053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4400" dirty="0"/>
                  <a:t>			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4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4400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fr-FR" sz="4400" i="1" dirty="0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fr-FR" sz="4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sz="4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4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44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4400" b="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b="0" dirty="0">
                    <a:solidFill>
                      <a:schemeClr val="bg1">
                        <a:lumMod val="50000"/>
                      </a:schemeClr>
                    </a:solidFill>
                  </a:rPr>
                  <a:t>				</a:t>
                </a:r>
                <a14:m>
                  <m:oMath xmlns:m="http://schemas.openxmlformats.org/officeDocument/2006/math">
                    <m:r>
                      <a:rPr lang="fr-FR" sz="4400" b="0" i="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4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fr-FR" sz="4400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sz="4400" b="0" i="0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4400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func>
                  </m:oMath>
                </a14:m>
                <a:endParaRPr lang="fr-FR" sz="4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44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4400" i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4400" i="1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fr-FR" sz="4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sz="4400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4400" i="1" dirty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fr-FR" sz="4400" b="0" i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fr-FR" sz="4400" b="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sz="44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fr-FR" sz="4400" i="1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		     </a:t>
                </a:r>
                <a14:m>
                  <m:oMath xmlns:m="http://schemas.openxmlformats.org/officeDocument/2006/math"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4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44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fr-FR" sz="44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261" y="2410340"/>
                <a:ext cx="8445680" cy="42349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3783204" y="2522136"/>
            <a:ext cx="4707653" cy="4123146"/>
            <a:chOff x="2700000" y="2880000"/>
            <a:chExt cx="6480000" cy="2880000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10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A6D492-4C60-C3CB-6DDE-7FEC4B08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Calculatrice Modulaire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6955DF7-D069-E3A7-6F4C-F03AC023F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328866" y="2234160"/>
            <a:ext cx="3534268" cy="3534268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4BA28F-C954-0B28-71C0-AE1BC1808C19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https://pauldubois98.github.io/AsymmetricCryptographyTalk/tools/mod_calculator.html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153344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C54F31C5-D3A5-B20D-BCCE-9521CF2A9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11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2054895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9801104" y="4041162"/>
            <a:ext cx="2054895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762" y="4352865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970" y="4359595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50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1928" y="3313220"/>
                <a:ext cx="138608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4" y="4029282"/>
                <a:ext cx="1978555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4029282"/>
                <a:ext cx="1837426" cy="18317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fr-FR" sz="2800" b="1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𝒂𝒃</m:t>
                          </m:r>
                        </m:sup>
                      </m:sSup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399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314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i="1" dirty="0" err="1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1954189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8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fr-FR" sz="28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445" y="4983389"/>
                <a:ext cx="1978555" cy="95410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𝑐𝑢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925" y="6055094"/>
                <a:ext cx="195553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14069"/>
            <a:ext cx="1168142" cy="1250601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1126654" cy="48859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977622"/>
                <a:ext cx="1126654" cy="48859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66" y="2848649"/>
                <a:ext cx="1126654" cy="52629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fr-FR" sz="2400" b="0" i="1" dirty="0" smtClean="0">
                              <a:solidFill>
                                <a:srgbClr val="CC00FF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1126654" cy="52629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1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r-FR" dirty="0"/>
                  <a:t> (logarithme modulaire).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Sujet a certaines </a:t>
                </a:r>
                <a:r>
                  <a:rPr lang="fr-FR" b="1" dirty="0"/>
                  <a:t>attaques algébrique</a:t>
                </a:r>
                <a:r>
                  <a:rPr lang="fr-FR" dirty="0"/>
                  <a:t> (complexe) permettant d’</a:t>
                </a:r>
                <a:r>
                  <a:rPr lang="fr-FR" b="1" dirty="0"/>
                  <a:t>altérer</a:t>
                </a:r>
                <a:r>
                  <a:rPr lang="fr-FR" dirty="0"/>
                  <a:t> le </a:t>
                </a:r>
                <a:r>
                  <a:rPr lang="fr-FR" b="1" dirty="0"/>
                  <a:t>message</a:t>
                </a:r>
              </a:p>
              <a:p>
                <a:endParaRPr lang="fr-FR" dirty="0"/>
              </a:p>
              <a:p>
                <a:pPr>
                  <a:buFont typeface="Symbol" panose="05050102010706020507" pitchFamily="18" charset="2"/>
                  <a:buChar char="Þ"/>
                </a:pPr>
                <a:r>
                  <a:rPr lang="fr-FR" dirty="0"/>
                  <a:t> Le principe peut être réutiliser dans un autre contexte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101" t="-3030" b="-23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88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éléments, plusieurs&#10;&#10;Description générée automatiquement">
            <a:extLst>
              <a:ext uri="{FF2B5EF4-FFF2-40B4-BE49-F238E27FC236}">
                <a16:creationId xmlns:a16="http://schemas.microsoft.com/office/drawing/2014/main" id="{BBE5EC89-C26B-D46B-BC56-352E5D745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" r="103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l’argent?</a:t>
            </a:r>
          </a:p>
        </p:txBody>
      </p:sp>
    </p:spTree>
    <p:extLst>
      <p:ext uri="{BB962C8B-B14F-4D97-AF65-F5344CB8AC3E}">
        <p14:creationId xmlns:p14="http://schemas.microsoft.com/office/powerpoint/2010/main" val="1489916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6B3642A-36A8-ED62-7AB0-BC70260C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5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D483861-8D2F-3CAB-DD9A-6A0C9C7494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Cryptographie sur Courbes Elliptiques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D5C832C-8652-9580-819D-DCC20EF3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9" y="-1"/>
            <a:ext cx="6858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34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AA0C9DE5-63E4-0E4D-26EA-61C01AC71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502" y="1690687"/>
            <a:ext cx="10032997" cy="516731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0D77330D-1728-B7B4-37C3-1F641E0B8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687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C958E03-D79C-409F-4CCE-5D5755387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556" y="1690688"/>
            <a:ext cx="9942888" cy="516731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760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3BF5C3F-F828-F844-299F-99BE21D30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66" y="2234160"/>
            <a:ext cx="3534268" cy="3534268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2E387AA-84A3-5AA6-80DB-FBB77FBEE091}"/>
              </a:ext>
            </a:extLst>
          </p:cNvPr>
          <p:cNvSpPr txBox="1"/>
          <p:nvPr/>
        </p:nvSpPr>
        <p:spPr>
          <a:xfrm>
            <a:off x="394817" y="6209935"/>
            <a:ext cx="10958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https://pauldubois98.github.io/AsymmetricCryptographyTalk/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tools/elliptic_curve.</a:t>
            </a:r>
            <a:r>
              <a:rPr lang="fr-FR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091694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 descr="Une image contenant texte, ciel, différent, ligne&#10;&#10;Description générée automatiquement">
            <a:extLst>
              <a:ext uri="{FF2B5EF4-FFF2-40B4-BE49-F238E27FC236}">
                <a16:creationId xmlns:a16="http://schemas.microsoft.com/office/drawing/2014/main" id="{6CDB34C9-3938-4DB6-05AB-0951EB645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5625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3550385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968EB-767A-060D-84B5-F7A141946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courbe elliptique, késaco?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/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A1A7961-F1A9-8ED1-2D14-2151E39E4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2530" y="761423"/>
                <a:ext cx="3001270" cy="5329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E85F30E4-F3DE-3D65-99F4-91BC2E7DF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00" y="1820601"/>
            <a:ext cx="8372800" cy="4351338"/>
          </a:xfrm>
        </p:spPr>
      </p:pic>
    </p:spTree>
    <p:extLst>
      <p:ext uri="{BB962C8B-B14F-4D97-AF65-F5344CB8AC3E}">
        <p14:creationId xmlns:p14="http://schemas.microsoft.com/office/powerpoint/2010/main" val="105274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2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(P+Q)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549167" y="1144588"/>
            <a:ext cx="9013933" cy="460470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420867" y="37115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22CC76-3A41-A068-317E-344572157281}"/>
              </a:ext>
            </a:extLst>
          </p:cNvPr>
          <p:cNvSpPr/>
          <p:nvPr/>
        </p:nvSpPr>
        <p:spPr>
          <a:xfrm>
            <a:off x="5063804" y="3381370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204648" y="343184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B7046AB-BCA7-69F0-50CC-E1CF8371DDA4}"/>
              </a:ext>
            </a:extLst>
          </p:cNvPr>
          <p:cNvSpPr txBox="1"/>
          <p:nvPr/>
        </p:nvSpPr>
        <p:spPr>
          <a:xfrm>
            <a:off x="4869705" y="305053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Q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614680" y="5618480"/>
            <a:ext cx="60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(PQ)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31888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277924" y="27616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277923" y="539051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277923" y="268120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P✳Q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318880" y="520584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6B5A83-5415-311C-2660-08A4C77F7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/>
      <p:bldP spid="14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BD55511-9DA9-4F07-D4F3-5039D6C1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7258" y="1124958"/>
            <a:ext cx="10937484" cy="5733042"/>
          </a:xfrm>
          <a:prstGeom prst="rect">
            <a:avLst/>
          </a:prstGeom>
        </p:spPr>
      </p:pic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3B2043CC-4EB8-8EF5-8727-940DACEB4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124957"/>
            <a:ext cx="10937484" cy="5733042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24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Addition P+P?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7C3AC2E0-5281-7954-1B9E-FEED747CE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1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Double (2P)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 flipV="1">
            <a:off x="441960" y="1110298"/>
            <a:ext cx="8305800" cy="4741862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407848" y="3120061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91530" y="568213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6526525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6485569" y="2338700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6512238" y="228877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R = P✳P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S = P+P = 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46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  <p:bldP spid="15" grpId="0"/>
      <p:bldP spid="16" grpId="0" animBg="1"/>
      <p:bldP spid="17" grpId="0" animBg="1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/>
          <a:lstStyle/>
          <a:p>
            <a:r>
              <a:rPr lang="fr-FR" dirty="0"/>
              <a:t>Courbe Elliptique: </a:t>
            </a:r>
            <a:r>
              <a:rPr lang="fr-FR" b="1" dirty="0"/>
              <a:t>3P = P+2P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3042920" y="1234440"/>
            <a:ext cx="4217416" cy="558546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3042920" y="102893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584820" y="116363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545112" y="456595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40399" y="356037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P+2P = 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43CD276-B797-B974-A41C-C972345C0311}"/>
              </a:ext>
            </a:extLst>
          </p:cNvPr>
          <p:cNvSpPr txBox="1"/>
          <p:nvPr/>
        </p:nvSpPr>
        <p:spPr>
          <a:xfrm>
            <a:off x="5543862" y="427854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P✳2P</a:t>
            </a:r>
          </a:p>
        </p:txBody>
      </p:sp>
    </p:spTree>
    <p:extLst>
      <p:ext uri="{BB962C8B-B14F-4D97-AF65-F5344CB8AC3E}">
        <p14:creationId xmlns:p14="http://schemas.microsoft.com/office/powerpoint/2010/main" val="126775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14" grpId="0" animBg="1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rrain, extérieur, colonnade&#10;&#10;Description générée automatiquement">
            <a:extLst>
              <a:ext uri="{FF2B5EF4-FFF2-40B4-BE49-F238E27FC236}">
                <a16:creationId xmlns:a16="http://schemas.microsoft.com/office/drawing/2014/main" id="{F1556CA3-FEB4-069E-50E2-C5D681454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D5584B7-531A-7DD7-0287-7D504A748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49297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pPr algn="ctr"/>
            <a:r>
              <a:rPr lang="fr-FR" sz="6600" b="1" dirty="0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</a:rPr>
              <a:t>Aimez-vous Toulouse?</a:t>
            </a:r>
          </a:p>
        </p:txBody>
      </p:sp>
    </p:spTree>
    <p:extLst>
      <p:ext uri="{BB962C8B-B14F-4D97-AF65-F5344CB8AC3E}">
        <p14:creationId xmlns:p14="http://schemas.microsoft.com/office/powerpoint/2010/main" val="3221849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2(2P) ou P+3P?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4253696" y="1028936"/>
            <a:ext cx="2752894" cy="5829064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61040" y="319606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2617999" y="1028936"/>
            <a:ext cx="174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(tangente en 2P)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740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84819" y="355835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F8F134D-6019-8254-7101-A98C23095C20}"/>
              </a:ext>
            </a:extLst>
          </p:cNvPr>
          <p:cNvSpPr/>
          <p:nvPr/>
        </p:nvSpPr>
        <p:spPr>
          <a:xfrm>
            <a:off x="5424482" y="4592573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3D19A-BFA7-0316-76B9-04F0DF9F7CD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164AB15-014A-C272-352B-B36AC5F90C95}"/>
              </a:ext>
            </a:extLst>
          </p:cNvPr>
          <p:cNvSpPr txBox="1"/>
          <p:nvPr/>
        </p:nvSpPr>
        <p:spPr>
          <a:xfrm>
            <a:off x="5412226" y="4566727"/>
            <a:ext cx="115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2(2P) = 4P</a:t>
            </a:r>
          </a:p>
        </p:txBody>
      </p:sp>
    </p:spTree>
    <p:extLst>
      <p:ext uri="{BB962C8B-B14F-4D97-AF65-F5344CB8AC3E}">
        <p14:creationId xmlns:p14="http://schemas.microsoft.com/office/powerpoint/2010/main" val="300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2" grpId="0" animBg="1"/>
      <p:bldP spid="4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2A1794-DDD7-C098-526B-9AACF349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233"/>
            <a:ext cx="9190730" cy="1129983"/>
          </a:xfrm>
        </p:spPr>
        <p:txBody>
          <a:bodyPr>
            <a:normAutofit/>
          </a:bodyPr>
          <a:lstStyle/>
          <a:p>
            <a:r>
              <a:rPr lang="fr-FR" dirty="0"/>
              <a:t>Courbe Elliptique: </a:t>
            </a:r>
            <a:r>
              <a:rPr lang="fr-FR" b="1" dirty="0"/>
              <a:t>4P = 2(2P) ou P+3P?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B000D8A5-B7E2-269E-28D1-99F202F7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67" y="1144588"/>
            <a:ext cx="11093666" cy="5713412"/>
          </a:xfr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70A211F-BFDA-3BB6-DF7C-CDB98EF95589}"/>
              </a:ext>
            </a:extLst>
          </p:cNvPr>
          <p:cNvCxnSpPr>
            <a:cxnSpLocks/>
          </p:cNvCxnSpPr>
          <p:nvPr/>
        </p:nvCxnSpPr>
        <p:spPr>
          <a:xfrm>
            <a:off x="596900" y="2501900"/>
            <a:ext cx="11045933" cy="247650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60F1659-1A98-1B5B-F441-D2C3A582D4DD}"/>
              </a:ext>
            </a:extLst>
          </p:cNvPr>
          <p:cNvSpPr/>
          <p:nvPr/>
        </p:nvSpPr>
        <p:spPr>
          <a:xfrm>
            <a:off x="4656452" y="338073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1FD235-DB35-FC65-E268-4E3850717534}"/>
              </a:ext>
            </a:extLst>
          </p:cNvPr>
          <p:cNvSpPr/>
          <p:nvPr/>
        </p:nvSpPr>
        <p:spPr>
          <a:xfrm>
            <a:off x="4445313" y="4593021"/>
            <a:ext cx="951133" cy="29521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B7C3F8-520F-8E8E-81C3-0B01AF5CC1C1}"/>
              </a:ext>
            </a:extLst>
          </p:cNvPr>
          <p:cNvSpPr txBox="1"/>
          <p:nvPr/>
        </p:nvSpPr>
        <p:spPr>
          <a:xfrm>
            <a:off x="4333399" y="3287014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P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20A197C-EB41-298E-6ACA-2E06934C4490}"/>
              </a:ext>
            </a:extLst>
          </p:cNvPr>
          <p:cNvSpPr txBox="1"/>
          <p:nvPr/>
        </p:nvSpPr>
        <p:spPr>
          <a:xfrm>
            <a:off x="549167" y="260309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(P-3P)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946369B-BF21-0ABE-A799-0D0AF43EC874}"/>
              </a:ext>
            </a:extLst>
          </p:cNvPr>
          <p:cNvSpPr txBox="1"/>
          <p:nvPr/>
        </p:nvSpPr>
        <p:spPr>
          <a:xfrm>
            <a:off x="4365278" y="456326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P+3P = 4P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6357910-C072-B930-7A08-E845C08F7A41}"/>
              </a:ext>
            </a:extLst>
          </p:cNvPr>
          <p:cNvSpPr/>
          <p:nvPr/>
        </p:nvSpPr>
        <p:spPr>
          <a:xfrm>
            <a:off x="5425910" y="3553594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86521FD-F5A3-BEE4-BA85-7D96EE4DF909}"/>
              </a:ext>
            </a:extLst>
          </p:cNvPr>
          <p:cNvSpPr/>
          <p:nvPr/>
        </p:nvSpPr>
        <p:spPr>
          <a:xfrm>
            <a:off x="6485568" y="5800085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4DB41AC-9D32-72C2-01E7-423BE5A87753}"/>
              </a:ext>
            </a:extLst>
          </p:cNvPr>
          <p:cNvSpPr txBox="1"/>
          <p:nvPr/>
        </p:nvSpPr>
        <p:spPr>
          <a:xfrm>
            <a:off x="5503014" y="357683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3P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9595EBC-27A9-38C5-E061-93E83AB86F7D}"/>
              </a:ext>
            </a:extLst>
          </p:cNvPr>
          <p:cNvSpPr txBox="1"/>
          <p:nvPr/>
        </p:nvSpPr>
        <p:spPr>
          <a:xfrm>
            <a:off x="6511285" y="567256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2P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/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09FC330-6A30-94EF-54E6-93679E057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730" y="305420"/>
                <a:ext cx="3001270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llipse 13">
            <a:extLst>
              <a:ext uri="{FF2B5EF4-FFF2-40B4-BE49-F238E27FC236}">
                <a16:creationId xmlns:a16="http://schemas.microsoft.com/office/drawing/2014/main" id="{E4201E38-5586-83B9-C652-ACC91C331C76}"/>
              </a:ext>
            </a:extLst>
          </p:cNvPr>
          <p:cNvSpPr/>
          <p:nvPr/>
        </p:nvSpPr>
        <p:spPr>
          <a:xfrm>
            <a:off x="5543862" y="3576837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1B774285-ABEE-64B1-E95C-581C1340C0E8}"/>
              </a:ext>
            </a:extLst>
          </p:cNvPr>
          <p:cNvSpPr/>
          <p:nvPr/>
        </p:nvSpPr>
        <p:spPr>
          <a:xfrm>
            <a:off x="5424159" y="4593021"/>
            <a:ext cx="81915" cy="819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69D43488-51B9-24D2-7467-3FC88C787C01}"/>
              </a:ext>
            </a:extLst>
          </p:cNvPr>
          <p:cNvSpPr/>
          <p:nvPr/>
        </p:nvSpPr>
        <p:spPr>
          <a:xfrm>
            <a:off x="5422675" y="4593021"/>
            <a:ext cx="81915" cy="8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E380D970-621F-97DD-4CDA-81BA9CF255FA}"/>
              </a:ext>
            </a:extLst>
          </p:cNvPr>
          <p:cNvCxnSpPr>
            <a:cxnSpLocks/>
          </p:cNvCxnSpPr>
          <p:nvPr/>
        </p:nvCxnSpPr>
        <p:spPr>
          <a:xfrm flipV="1">
            <a:off x="5465440" y="1144588"/>
            <a:ext cx="0" cy="5656262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FFF730-205C-8478-4EC6-81123070CB0F}"/>
              </a:ext>
            </a:extLst>
          </p:cNvPr>
          <p:cNvSpPr/>
          <p:nvPr/>
        </p:nvSpPr>
        <p:spPr>
          <a:xfrm>
            <a:off x="5513175" y="4640338"/>
            <a:ext cx="972394" cy="2478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9EA06F6-BBED-1F0C-484C-A1E61BA4E18F}"/>
              </a:ext>
            </a:extLst>
          </p:cNvPr>
          <p:cNvSpPr txBox="1"/>
          <p:nvPr/>
        </p:nvSpPr>
        <p:spPr>
          <a:xfrm>
            <a:off x="5434207" y="4563267"/>
            <a:ext cx="119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4P = 2(2P)</a:t>
            </a:r>
          </a:p>
        </p:txBody>
      </p:sp>
    </p:spTree>
    <p:extLst>
      <p:ext uri="{BB962C8B-B14F-4D97-AF65-F5344CB8AC3E}">
        <p14:creationId xmlns:p14="http://schemas.microsoft.com/office/powerpoint/2010/main" val="14936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15" grpId="0"/>
      <p:bldP spid="45" grpId="0"/>
      <p:bldP spid="16" grpId="0" animBg="1"/>
      <p:bldP spid="4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811297B1-38BC-C929-2EB5-01BC72C3B906}"/>
              </a:ext>
            </a:extLst>
          </p:cNvPr>
          <p:cNvSpPr/>
          <p:nvPr/>
        </p:nvSpPr>
        <p:spPr>
          <a:xfrm flipV="1">
            <a:off x="277792" y="3987476"/>
            <a:ext cx="3114763" cy="2673752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20E3CAE9-F185-ACDC-9F60-3824F10975E3}"/>
              </a:ext>
            </a:extLst>
          </p:cNvPr>
          <p:cNvSpPr/>
          <p:nvPr/>
        </p:nvSpPr>
        <p:spPr>
          <a:xfrm flipV="1">
            <a:off x="8799447" y="4041159"/>
            <a:ext cx="3056553" cy="2620067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Espace réservé du contenu 19">
            <a:extLst>
              <a:ext uri="{FF2B5EF4-FFF2-40B4-BE49-F238E27FC236}">
                <a16:creationId xmlns:a16="http://schemas.microsoft.com/office/drawing/2014/main" id="{5EC2CD16-C3F4-47EF-FBAC-8E29EBC4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09" y="4357679"/>
            <a:ext cx="1295640" cy="1492299"/>
          </a:xfrm>
          <a:prstGeom prst="rect">
            <a:avLst/>
          </a:prstGeom>
        </p:spPr>
      </p:pic>
      <p:pic>
        <p:nvPicPr>
          <p:cNvPr id="3" name="Espace réservé du contenu 8">
            <a:extLst>
              <a:ext uri="{FF2B5EF4-FFF2-40B4-BE49-F238E27FC236}">
                <a16:creationId xmlns:a16="http://schemas.microsoft.com/office/drawing/2014/main" id="{00D73CA4-54B8-B577-3D94-CA8CEE5A1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461" y="4357680"/>
            <a:ext cx="1609950" cy="14922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40CFB0-5CDD-CC3E-7152-1B320FCC5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1" y="4041163"/>
            <a:ext cx="1492299" cy="1492299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86A8362-8E22-0610-0725-3F13D5225954}"/>
              </a:ext>
            </a:extLst>
          </p:cNvPr>
          <p:cNvSpPr/>
          <p:nvPr/>
        </p:nvSpPr>
        <p:spPr>
          <a:xfrm>
            <a:off x="336000" y="100033"/>
            <a:ext cx="11520000" cy="3780000"/>
          </a:xfrm>
          <a:prstGeom prst="roundRect">
            <a:avLst>
              <a:gd name="adj" fmla="val 7377"/>
            </a:avLst>
          </a:prstGeom>
          <a:solidFill>
            <a:schemeClr val="tx1">
              <a:lumMod val="75000"/>
              <a:lumOff val="25000"/>
            </a:schemeClr>
          </a:solidFill>
          <a:ln w="762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/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: </m:t>
                          </m:r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fr-FR" sz="2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fr-FR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09DEEB44-EBFB-EF5B-349B-CBD787E4C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368" y="3313220"/>
                <a:ext cx="3343559" cy="5329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/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C4F9598E-06DF-6D81-1A9E-F072DAF03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4029282"/>
                <a:ext cx="3056553" cy="9541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/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fr-FR" sz="2800" b="0" i="1" dirty="0" smtClean="0">
                        <a:solidFill>
                          <a:srgbClr val="CC00FF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fr-FR" sz="2800" b="0" i="1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2800" b="0" dirty="0">
                    <a:solidFill>
                      <a:srgbClr val="CC00FF"/>
                    </a:solidFill>
                    <a:latin typeface="Cambria Math" panose="02040503050406030204" pitchFamily="18" charset="0"/>
                  </a:rPr>
                  <a:t>(le message)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b="0" i="0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𝑘𝑄</m:t>
                      </m:r>
                    </m:oMath>
                  </m:oMathPara>
                </a14:m>
                <a:endParaRPr lang="fr-FR" sz="2800" dirty="0">
                  <a:solidFill>
                    <a:srgbClr val="CC00FF"/>
                  </a:solidFill>
                </a:endParaRPr>
              </a:p>
            </p:txBody>
          </p:sp>
        </mc:Choice>
        <mc:Fallback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596FFEC9-63CC-7D8F-AB40-02102D46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44" y="4029282"/>
                <a:ext cx="3213817" cy="1815882"/>
              </a:xfrm>
              <a:prstGeom prst="rect">
                <a:avLst/>
              </a:prstGeom>
              <a:blipFill>
                <a:blip r:embed="rId7"/>
                <a:stretch>
                  <a:fillRect t="-3691" r="-18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/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E549A08-C089-F676-C47F-0FA29512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11" y="152400"/>
                <a:ext cx="400024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/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6F5FFCBB-7D40-53F3-8D14-128310B04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396" y="152400"/>
                <a:ext cx="400024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/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𝐒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𝒏𝑹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𝒌𝑸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1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𝒏𝒌𝑷</m:t>
                      </m:r>
                    </m:oMath>
                  </m:oMathPara>
                </a14:m>
                <a:endParaRPr lang="fr-FR" sz="28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252E617C-18CB-0AA7-A30D-6D79F357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61163"/>
                <a:ext cx="3638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/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1780E9CC-FA1B-FF57-1F49-DF70ECB32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13" y="3303060"/>
                <a:ext cx="101957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/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3F5CFC8D-206D-4C3A-6189-60947F7F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743" y="1781581"/>
                <a:ext cx="184691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/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𝑘𝑃</m:t>
                      </m:r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E2EE668F-1DE8-7C2D-58D9-26060F2E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341" y="1782641"/>
                <a:ext cx="182146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/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sz="28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8813602-B6D7-A9AA-52B0-A4368DCE7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6055094"/>
                <a:ext cx="30090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/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𝑛𝑅</m:t>
                      </m:r>
                    </m:oMath>
                  </m:oMathPara>
                </a14:m>
                <a:endParaRPr lang="fr-FR" sz="2800" b="0" i="1" dirty="0">
                  <a:solidFill>
                    <a:srgbClr val="92D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0F70B4F2-7BE7-894C-991B-B82A1569E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447" y="5272754"/>
                <a:ext cx="30565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/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fr-FR" sz="28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CFBDC951-7ABC-4F2D-0987-B5310D383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909" y="6055094"/>
                <a:ext cx="305655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D171B36B-500C-2673-CF81-70A0F1573384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6605787" y="2304801"/>
            <a:ext cx="1155414" cy="1259869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5D96841-6547-2488-4E51-583EFD2CE745}"/>
              </a:ext>
            </a:extLst>
          </p:cNvPr>
          <p:cNvCxnSpPr>
            <a:cxnSpLocks/>
            <a:stCxn id="13" idx="1"/>
            <a:endCxn id="14" idx="2"/>
          </p:cNvCxnSpPr>
          <p:nvPr/>
        </p:nvCxnSpPr>
        <p:spPr>
          <a:xfrm flipH="1" flipV="1">
            <a:off x="4418071" y="2305861"/>
            <a:ext cx="1168142" cy="1258809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DB6DFE6-330C-5203-2986-11DD93BBB93C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4418071" y="783588"/>
            <a:ext cx="742951" cy="999053"/>
          </a:xfrm>
          <a:prstGeom prst="straightConnector1">
            <a:avLst/>
          </a:prstGeom>
          <a:ln w="76200" cap="rnd"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0A38B3E4-7DEF-9F27-E176-8BC453D54259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003247" y="706065"/>
            <a:ext cx="757954" cy="1075516"/>
          </a:xfrm>
          <a:prstGeom prst="straightConnector1">
            <a:avLst/>
          </a:prstGeom>
          <a:ln w="76200" cap="rnd">
            <a:solidFill>
              <a:srgbClr val="CC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/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C15D7F4C-9D8A-C0D5-9F05-B756EAD8A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574" y="2910645"/>
                <a:ext cx="703125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/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fr-FR" sz="2400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761917A-D0D4-B0F2-EB47-0D7B73D9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043" y="977622"/>
                <a:ext cx="742952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/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973642-8EBE-A756-EF1A-F49A59EC8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16" y="2848649"/>
                <a:ext cx="620104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/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2400" b="0" i="1" dirty="0" smtClean="0">
                          <a:solidFill>
                            <a:srgbClr val="CC00FF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fr-FR" sz="2400" dirty="0">
                  <a:solidFill>
                    <a:srgbClr val="CC00FF"/>
                  </a:solidFill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156997C1-C0B5-5203-3C01-578CA59F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44" y="977623"/>
                <a:ext cx="621573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88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9" grpId="0" build="p"/>
      <p:bldP spid="10" grpId="0" build="p"/>
      <p:bldP spid="16" grpId="0"/>
      <p:bldP spid="17" grpId="0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65125-30FA-512F-DF9C-EAB0410E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Division sur une Courbe Elliptique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/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720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7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fr-FR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304116C6-0C3E-01FF-B14A-05FEBAB1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222" y="1944107"/>
                <a:ext cx="5017556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/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7200" b="0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fr-FR" sz="720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72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72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fr-FR" sz="7200" b="0" i="0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</m:oMath>
                  </m:oMathPara>
                </a14:m>
                <a:endParaRPr lang="fr-FR" sz="7200" i="1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364B433-10B1-4A6D-305D-B6D35ED04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473" y="3713565"/>
                <a:ext cx="3095053" cy="2331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e 11">
            <a:extLst>
              <a:ext uri="{FF2B5EF4-FFF2-40B4-BE49-F238E27FC236}">
                <a16:creationId xmlns:a16="http://schemas.microsoft.com/office/drawing/2014/main" id="{A099E2C4-1C93-7166-AC76-7DBBEC309142}"/>
              </a:ext>
            </a:extLst>
          </p:cNvPr>
          <p:cNvGrpSpPr/>
          <p:nvPr/>
        </p:nvGrpSpPr>
        <p:grpSpPr>
          <a:xfrm>
            <a:off x="4548473" y="3707215"/>
            <a:ext cx="3095053" cy="2445935"/>
            <a:chOff x="2700000" y="2872504"/>
            <a:chExt cx="6480000" cy="2887496"/>
          </a:xfrm>
        </p:grpSpPr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C42B7BDF-4CCD-700B-6E43-00C6878630E8}"/>
                </a:ext>
              </a:extLst>
            </p:cNvPr>
            <p:cNvCxnSpPr/>
            <p:nvPr/>
          </p:nvCxnSpPr>
          <p:spPr>
            <a:xfrm>
              <a:off x="2700000" y="2880000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970E1E-B57D-CEA1-3442-86149EBE2C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00000" y="2872504"/>
              <a:ext cx="6480000" cy="2880000"/>
            </a:xfrm>
            <a:prstGeom prst="line">
              <a:avLst/>
            </a:prstGeom>
            <a:ln w="190500" cap="rnd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003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5F9D2-C303-5629-E564-38D7AF1B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Principales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dirty="0"/>
                  <a:t>L’espion est </a:t>
                </a:r>
                <a:r>
                  <a:rPr lang="fr-FR" b="1" dirty="0"/>
                  <a:t>bloqué</a:t>
                </a:r>
                <a:r>
                  <a:rPr lang="fr-FR" dirty="0"/>
                  <a:t> par l’impossibilité de </a:t>
                </a:r>
                <a:r>
                  <a:rPr lang="fr-FR" b="1" dirty="0"/>
                  <a:t>calculer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fr-FR" dirty="0"/>
                  <a:t> (à partir des info publiques) &amp; de trouver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fr-FR" dirty="0"/>
                  <a:t> ou 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Chiffrement </a:t>
                </a:r>
                <a:r>
                  <a:rPr lang="fr-FR" b="1" dirty="0"/>
                  <a:t>symétrique</a:t>
                </a:r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+ »:</a:t>
                </a:r>
              </a:p>
              <a:p>
                <a:r>
                  <a:rPr lang="fr-FR" b="1" dirty="0"/>
                  <a:t>Pas</a:t>
                </a:r>
                <a:r>
                  <a:rPr lang="fr-FR" dirty="0"/>
                  <a:t> besoin d’une clef de </a:t>
                </a:r>
                <a:r>
                  <a:rPr lang="fr-FR" b="1" dirty="0"/>
                  <a:t>code inconnue par l’espion</a:t>
                </a:r>
                <a:endParaRPr lang="fr-FR" dirty="0"/>
              </a:p>
              <a:p>
                <a:pPr marL="0" indent="0">
                  <a:buNone/>
                </a:pPr>
                <a:endParaRPr lang="fr-FR" b="1" dirty="0"/>
              </a:p>
              <a:p>
                <a:pPr marL="0" indent="0">
                  <a:buNone/>
                </a:pPr>
                <a:r>
                  <a:rPr lang="fr-FR" b="1" dirty="0"/>
                  <a:t>« - »:</a:t>
                </a:r>
              </a:p>
              <a:p>
                <a:r>
                  <a:rPr lang="fr-FR" b="1" dirty="0"/>
                  <a:t>Assez couteux </a:t>
                </a:r>
                <a:r>
                  <a:rPr lang="fr-FR" dirty="0"/>
                  <a:t>en terme de calculs</a:t>
                </a:r>
              </a:p>
              <a:p>
                <a:r>
                  <a:rPr lang="fr-FR" dirty="0"/>
                  <a:t>(Très) </a:t>
                </a:r>
                <a:r>
                  <a:rPr lang="fr-FR" b="1" dirty="0"/>
                  <a:t>Difficile</a:t>
                </a:r>
                <a:r>
                  <a:rPr lang="fr-FR" dirty="0"/>
                  <a:t> à hacker par </a:t>
                </a:r>
                <a:r>
                  <a:rPr lang="fr-FR" b="1" dirty="0"/>
                  <a:t>force brute</a:t>
                </a:r>
              </a:p>
              <a:p>
                <a:r>
                  <a:rPr lang="fr-FR" dirty="0"/>
                  <a:t>Sujet aux </a:t>
                </a:r>
                <a:r>
                  <a:rPr lang="fr-FR" b="1" dirty="0"/>
                  <a:t>attaques par ordinateurs quantiques</a:t>
                </a:r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43EC6B44-4B51-45E3-BFC9-3F8013BEBD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26635"/>
              </a:xfrm>
              <a:blipFill>
                <a:blip r:embed="rId2"/>
                <a:stretch>
                  <a:fillRect l="-1043" t="-24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8972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B7BC91A4-E3FC-96E9-C848-23F41637E854}"/>
              </a:ext>
            </a:extLst>
          </p:cNvPr>
          <p:cNvGrpSpPr/>
          <p:nvPr/>
        </p:nvGrpSpPr>
        <p:grpSpPr>
          <a:xfrm>
            <a:off x="20" y="1282"/>
            <a:ext cx="12191980" cy="6856718"/>
            <a:chOff x="20" y="1282"/>
            <a:chExt cx="12191980" cy="6856718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68C12901-988D-FD72-8528-9B87EF42B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273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3" name="Titre 3">
              <a:extLst>
                <a:ext uri="{FF2B5EF4-FFF2-40B4-BE49-F238E27FC236}">
                  <a16:creationId xmlns:a16="http://schemas.microsoft.com/office/drawing/2014/main" id="{5D7EC337-F44B-83C5-423A-1D8ADC57777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équations?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BD8C409F-9EE0-4967-4B00-8A961656AC9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243C97-9A2A-2905-EC3A-4842B381DAF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FF0D9E4-AFCF-5CB6-12D4-3C26F3F49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854" y="0"/>
              <a:ext cx="5692292" cy="6858000"/>
            </a:xfrm>
            <a:prstGeom prst="rect">
              <a:avLst/>
            </a:prstGeom>
          </p:spPr>
        </p:pic>
        <p:sp>
          <p:nvSpPr>
            <p:cNvPr id="9" name="Titre 3">
              <a:extLst>
                <a:ext uri="{FF2B5EF4-FFF2-40B4-BE49-F238E27FC236}">
                  <a16:creationId xmlns:a16="http://schemas.microsoft.com/office/drawing/2014/main" id="{FA160137-2047-4B4F-5597-0E3176C3A70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54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les protocoles sécurisés?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CBC3D6-BF87-70A7-12FA-45A0FB5B26EE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4" name="Image 13" descr="Une image contenant texte, éléments, plusieurs&#10;&#10;Description générée automatiquement">
              <a:extLst>
                <a:ext uri="{FF2B5EF4-FFF2-40B4-BE49-F238E27FC236}">
                  <a16:creationId xmlns:a16="http://schemas.microsoft.com/office/drawing/2014/main" id="{4E7585D7-B4F4-99AE-A8E7-E1C512AAC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0" r="10346" b="1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5" name="Titre 3">
              <a:extLst>
                <a:ext uri="{FF2B5EF4-FFF2-40B4-BE49-F238E27FC236}">
                  <a16:creationId xmlns:a16="http://schemas.microsoft.com/office/drawing/2014/main" id="{A8C75BEF-3621-53E2-3EE9-501C4767406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l’argent?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E654CE21-97EB-3C5E-F818-463FF670037A}"/>
              </a:ext>
            </a:extLst>
          </p:cNvPr>
          <p:cNvGrpSpPr/>
          <p:nvPr/>
        </p:nvGrpSpPr>
        <p:grpSpPr>
          <a:xfrm>
            <a:off x="10" y="641"/>
            <a:ext cx="12191980" cy="6856718"/>
            <a:chOff x="20" y="1282"/>
            <a:chExt cx="12191980" cy="6856718"/>
          </a:xfrm>
        </p:grpSpPr>
        <p:pic>
          <p:nvPicPr>
            <p:cNvPr id="17" name="Image 16" descr="Une image contenant terrain, extérieur, colonnade&#10;&#10;Description générée automatiquement">
              <a:extLst>
                <a:ext uri="{FF2B5EF4-FFF2-40B4-BE49-F238E27FC236}">
                  <a16:creationId xmlns:a16="http://schemas.microsoft.com/office/drawing/2014/main" id="{01D3AE98-5D48-F2CE-3801-2C882AAE8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9"/>
            <a:stretch/>
          </p:blipFill>
          <p:spPr>
            <a:xfrm>
              <a:off x="20" y="1282"/>
              <a:ext cx="12191980" cy="6856718"/>
            </a:xfrm>
            <a:prstGeom prst="rect">
              <a:avLst/>
            </a:prstGeom>
          </p:spPr>
        </p:pic>
        <p:sp>
          <p:nvSpPr>
            <p:cNvPr id="18" name="Titre 3">
              <a:extLst>
                <a:ext uri="{FF2B5EF4-FFF2-40B4-BE49-F238E27FC236}">
                  <a16:creationId xmlns:a16="http://schemas.microsoft.com/office/drawing/2014/main" id="{4E9846B5-294D-4FCE-5E79-255E80A5BF0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5749297"/>
            </a:xfrm>
            <a:prstGeom prst="rect">
              <a:avLst/>
            </a:prstGeom>
            <a:effectLst>
              <a:glow rad="127000">
                <a:schemeClr val="tx1"/>
              </a:glow>
            </a:effectLst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fr-FR" sz="6600" b="1" dirty="0">
                  <a:solidFill>
                    <a:srgbClr val="FF0000"/>
                  </a:solidFill>
                  <a:effectLst>
                    <a:glow rad="127000">
                      <a:schemeClr val="bg1"/>
                    </a:glow>
                  </a:effectLst>
                </a:rPr>
                <a:t>Aimez-vous Toulouse?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948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74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-0.24907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-1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156 0.2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78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1000" y="51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781 0.25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91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7D1A7D0-5097-A289-20BA-28FCDA565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9F94731F-39C3-98CB-9985-2D8417DEBFEB}"/>
              </a:ext>
            </a:extLst>
          </p:cNvPr>
          <p:cNvSpPr/>
          <p:nvPr/>
        </p:nvSpPr>
        <p:spPr>
          <a:xfrm>
            <a:off x="8445502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807949A0-C809-4C0D-0290-4654838EFAE7}"/>
              </a:ext>
            </a:extLst>
          </p:cNvPr>
          <p:cNvSpPr/>
          <p:nvPr/>
        </p:nvSpPr>
        <p:spPr>
          <a:xfrm>
            <a:off x="2000248" y="9017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868A7B06-7BAB-C1F7-8401-FEF0DBDD4293}"/>
              </a:ext>
            </a:extLst>
          </p:cNvPr>
          <p:cNvSpPr/>
          <p:nvPr/>
        </p:nvSpPr>
        <p:spPr>
          <a:xfrm>
            <a:off x="2000249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orme libre : forme 7">
            <a:extLst>
              <a:ext uri="{FF2B5EF4-FFF2-40B4-BE49-F238E27FC236}">
                <a16:creationId xmlns:a16="http://schemas.microsoft.com/office/drawing/2014/main" id="{4CBDA8BE-09A6-62CF-6BC3-8AED85D4AD53}"/>
              </a:ext>
            </a:extLst>
          </p:cNvPr>
          <p:cNvSpPr/>
          <p:nvPr/>
        </p:nvSpPr>
        <p:spPr>
          <a:xfrm>
            <a:off x="8445502" y="4483100"/>
            <a:ext cx="1746250" cy="1358900"/>
          </a:xfrm>
          <a:custGeom>
            <a:avLst/>
            <a:gdLst>
              <a:gd name="connsiteX0" fmla="*/ 0 w 1746250"/>
              <a:gd name="connsiteY0" fmla="*/ 869950 h 1358900"/>
              <a:gd name="connsiteX1" fmla="*/ 469900 w 1746250"/>
              <a:gd name="connsiteY1" fmla="*/ 1079500 h 1358900"/>
              <a:gd name="connsiteX2" fmla="*/ 717550 w 1746250"/>
              <a:gd name="connsiteY2" fmla="*/ 1358900 h 1358900"/>
              <a:gd name="connsiteX3" fmla="*/ 717550 w 1746250"/>
              <a:gd name="connsiteY3" fmla="*/ 1358900 h 1358900"/>
              <a:gd name="connsiteX4" fmla="*/ 1041400 w 1746250"/>
              <a:gd name="connsiteY4" fmla="*/ 647700 h 1358900"/>
              <a:gd name="connsiteX5" fmla="*/ 1746250 w 1746250"/>
              <a:gd name="connsiteY5" fmla="*/ 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6250" h="1358900">
                <a:moveTo>
                  <a:pt x="0" y="869950"/>
                </a:moveTo>
                <a:cubicBezTo>
                  <a:pt x="175154" y="933979"/>
                  <a:pt x="350308" y="998008"/>
                  <a:pt x="469900" y="1079500"/>
                </a:cubicBezTo>
                <a:cubicBezTo>
                  <a:pt x="589492" y="1160992"/>
                  <a:pt x="717550" y="1358900"/>
                  <a:pt x="717550" y="1358900"/>
                </a:cubicBezTo>
                <a:lnTo>
                  <a:pt x="717550" y="1358900"/>
                </a:lnTo>
                <a:cubicBezTo>
                  <a:pt x="771525" y="1240367"/>
                  <a:pt x="869950" y="874183"/>
                  <a:pt x="1041400" y="647700"/>
                </a:cubicBezTo>
                <a:cubicBezTo>
                  <a:pt x="1212850" y="421217"/>
                  <a:pt x="1479550" y="210608"/>
                  <a:pt x="1746250" y="0"/>
                </a:cubicBezTo>
              </a:path>
            </a:pathLst>
          </a:custGeom>
          <a:noFill/>
          <a:ln w="127000" cap="rnd">
            <a:solidFill>
              <a:srgbClr val="92D05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746250"/>
                      <a:gd name="connsiteY0" fmla="*/ 869950 h 1358900"/>
                      <a:gd name="connsiteX1" fmla="*/ 469900 w 1746250"/>
                      <a:gd name="connsiteY1" fmla="*/ 1079500 h 1358900"/>
                      <a:gd name="connsiteX2" fmla="*/ 717550 w 1746250"/>
                      <a:gd name="connsiteY2" fmla="*/ 1358900 h 1358900"/>
                      <a:gd name="connsiteX3" fmla="*/ 717550 w 1746250"/>
                      <a:gd name="connsiteY3" fmla="*/ 1358900 h 1358900"/>
                      <a:gd name="connsiteX4" fmla="*/ 1041400 w 1746250"/>
                      <a:gd name="connsiteY4" fmla="*/ 647700 h 1358900"/>
                      <a:gd name="connsiteX5" fmla="*/ 1746250 w 1746250"/>
                      <a:gd name="connsiteY5" fmla="*/ 0 h 135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6250" h="1358900" extrusionOk="0">
                        <a:moveTo>
                          <a:pt x="0" y="869950"/>
                        </a:moveTo>
                        <a:cubicBezTo>
                          <a:pt x="143715" y="914587"/>
                          <a:pt x="332733" y="1004604"/>
                          <a:pt x="469900" y="1079500"/>
                        </a:cubicBezTo>
                        <a:cubicBezTo>
                          <a:pt x="589493" y="1160992"/>
                          <a:pt x="717549" y="1358900"/>
                          <a:pt x="717550" y="1358900"/>
                        </a:cubicBezTo>
                        <a:lnTo>
                          <a:pt x="717550" y="1358900"/>
                        </a:lnTo>
                        <a:cubicBezTo>
                          <a:pt x="759639" y="1251974"/>
                          <a:pt x="858331" y="938402"/>
                          <a:pt x="1041400" y="647700"/>
                        </a:cubicBezTo>
                        <a:cubicBezTo>
                          <a:pt x="1192730" y="410209"/>
                          <a:pt x="1509602" y="224967"/>
                          <a:pt x="174625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glow rad="127000">
              <a:schemeClr val="bg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EA2D7-B74C-2F96-A383-8C8947687D23}"/>
              </a:ext>
            </a:extLst>
          </p:cNvPr>
          <p:cNvSpPr txBox="1"/>
          <p:nvPr/>
        </p:nvSpPr>
        <p:spPr>
          <a:xfrm>
            <a:off x="3975100" y="3839111"/>
            <a:ext cx="117051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600" dirty="0">
                <a:solidFill>
                  <a:srgbClr val="92D050"/>
                </a:solidFill>
                <a:effectLst>
                  <a:glow rad="76200">
                    <a:schemeClr val="bg1"/>
                  </a:glow>
                </a:effectLst>
              </a:rPr>
              <a:t>?</a:t>
            </a:r>
            <a:endParaRPr lang="fr-FR" sz="1400" dirty="0">
              <a:solidFill>
                <a:srgbClr val="92D050"/>
              </a:solidFill>
              <a:effectLst>
                <a:glow rad="762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172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95D13CC7-AC7D-406E-3B5C-7CBBDC595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90750" cy="1325563"/>
          </a:xfrm>
        </p:spPr>
        <p:txBody>
          <a:bodyPr/>
          <a:lstStyle/>
          <a:p>
            <a:r>
              <a:rPr lang="fr-FR" dirty="0"/>
              <a:t>Fermat…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 algn="ctr">
                  <a:buNone/>
                </a:pPr>
                <a:endParaRPr lang="fr-FR" sz="2400" dirty="0"/>
              </a:p>
              <a:p>
                <a:pPr marL="0" indent="0" algn="ctr">
                  <a:buNone/>
                </a:pPr>
                <a:r>
                  <a:rPr lang="fr-FR" sz="5400" dirty="0"/>
                  <a:t>« Petit théorème de Fermat »:</a:t>
                </a:r>
                <a:endParaRPr lang="fr-FR" sz="5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[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fr-FR" sz="5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fr-FR" sz="5400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fr-FR" sz="5400" dirty="0"/>
                  <a:t>« Grand théorème de Fermat »:</a:t>
                </a:r>
                <a:endParaRPr lang="fr-FR" sz="5400" b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5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fr-FR" sz="5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fr-FR" sz="5400" dirty="0"/>
              </a:p>
            </p:txBody>
          </p:sp>
        </mc:Choice>
        <mc:Fallback xmlns="">
          <p:sp>
            <p:nvSpPr>
              <p:cNvPr id="5" name="Espace réservé du contenu 4">
                <a:extLst>
                  <a:ext uri="{FF2B5EF4-FFF2-40B4-BE49-F238E27FC236}">
                    <a16:creationId xmlns:a16="http://schemas.microsoft.com/office/drawing/2014/main" id="{3DE1B256-6304-E545-55C4-3DD4C36EDD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5450" y="1825625"/>
                <a:ext cx="7798371" cy="4351338"/>
              </a:xfrm>
              <a:blipFill>
                <a:blip r:embed="rId2"/>
                <a:stretch>
                  <a:fillRect l="-2658" r="-25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re 3">
            <a:extLst>
              <a:ext uri="{FF2B5EF4-FFF2-40B4-BE49-F238E27FC236}">
                <a16:creationId xmlns:a16="http://schemas.microsoft.com/office/drawing/2014/main" id="{447A4105-4927-84A3-6B94-45AB0FF737C0}"/>
              </a:ext>
            </a:extLst>
          </p:cNvPr>
          <p:cNvSpPr txBox="1">
            <a:spLocks/>
          </p:cNvSpPr>
          <p:nvPr/>
        </p:nvSpPr>
        <p:spPr>
          <a:xfrm>
            <a:off x="2953182" y="365125"/>
            <a:ext cx="71437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un toulousain trop peu connu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786D7D1-5AB2-993B-3991-FEBCEBCB49F5}"/>
              </a:ext>
            </a:extLst>
          </p:cNvPr>
          <p:cNvGrpSpPr/>
          <p:nvPr/>
        </p:nvGrpSpPr>
        <p:grpSpPr>
          <a:xfrm>
            <a:off x="8223821" y="1690688"/>
            <a:ext cx="3708123" cy="5167312"/>
            <a:chOff x="8223821" y="1690688"/>
            <a:chExt cx="3708123" cy="5167312"/>
          </a:xfrm>
        </p:grpSpPr>
        <p:pic>
          <p:nvPicPr>
            <p:cNvPr id="3" name="Image 2" descr="Une image contenant texte, personne&#10;&#10;Description générée automatiquement">
              <a:extLst>
                <a:ext uri="{FF2B5EF4-FFF2-40B4-BE49-F238E27FC236}">
                  <a16:creationId xmlns:a16="http://schemas.microsoft.com/office/drawing/2014/main" id="{D9244DA5-8A40-D5E2-AF78-BFDFD1BB7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821" y="1690688"/>
              <a:ext cx="3708123" cy="480218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31C2C5-BD05-AA8C-01F3-FA8418BD48DA}"/>
                </a:ext>
              </a:extLst>
            </p:cNvPr>
            <p:cNvSpPr txBox="1"/>
            <p:nvPr/>
          </p:nvSpPr>
          <p:spPr>
            <a:xfrm>
              <a:off x="9200334" y="6488668"/>
              <a:ext cx="1739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>
                  <a:solidFill>
                    <a:schemeClr val="bg1">
                      <a:lumMod val="50000"/>
                    </a:schemeClr>
                  </a:solidFill>
                </a:rPr>
                <a:t>Pierre de Fermat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29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>
            <a:extLst>
              <a:ext uri="{FF2B5EF4-FFF2-40B4-BE49-F238E27FC236}">
                <a16:creationId xmlns:a16="http://schemas.microsoft.com/office/drawing/2014/main" id="{08CF0A00-338A-D3C2-4F51-17E6841F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41585" y="1495273"/>
            <a:ext cx="6629401" cy="497204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A6C912F2-20D5-37BE-F35D-A06B15B7F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42375" y="1495273"/>
            <a:ext cx="6629400" cy="4972050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0A649572-FD28-771C-4923-A554EFF07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885950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>
                    <a:lumMod val="50000"/>
                  </a:schemeClr>
                </a:solidFill>
              </a:rPr>
              <a:t>CRYPTOGRAPHIE ASYMETRIQUE:</a:t>
            </a:r>
            <a:br>
              <a:rPr lang="fr-FR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Ou comment envoyer un secret </a:t>
            </a:r>
            <a:br>
              <a:rPr lang="fr-FR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avec un haut-parleur?</a:t>
            </a:r>
          </a:p>
        </p:txBody>
      </p:sp>
      <p:sp>
        <p:nvSpPr>
          <p:cNvPr id="4" name="Titre 2">
            <a:extLst>
              <a:ext uri="{FF2B5EF4-FFF2-40B4-BE49-F238E27FC236}">
                <a16:creationId xmlns:a16="http://schemas.microsoft.com/office/drawing/2014/main" id="{994DAC38-8919-844B-3BF7-4C8CEB6A2444}"/>
              </a:ext>
            </a:extLst>
          </p:cNvPr>
          <p:cNvSpPr txBox="1">
            <a:spLocks/>
          </p:cNvSpPr>
          <p:nvPr/>
        </p:nvSpPr>
        <p:spPr>
          <a:xfrm>
            <a:off x="9178725" y="5997616"/>
            <a:ext cx="3013275" cy="356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2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Présenté par Paul DUBOIS</a:t>
            </a:r>
          </a:p>
        </p:txBody>
      </p:sp>
      <p:sp>
        <p:nvSpPr>
          <p:cNvPr id="5" name="Titre 2">
            <a:extLst>
              <a:ext uri="{FF2B5EF4-FFF2-40B4-BE49-F238E27FC236}">
                <a16:creationId xmlns:a16="http://schemas.microsoft.com/office/drawing/2014/main" id="{458BA7D4-0899-7E93-BD21-D7C6FBD0D6C2}"/>
              </a:ext>
            </a:extLst>
          </p:cNvPr>
          <p:cNvSpPr txBox="1">
            <a:spLocks/>
          </p:cNvSpPr>
          <p:nvPr/>
        </p:nvSpPr>
        <p:spPr>
          <a:xfrm>
            <a:off x="8469218" y="6354501"/>
            <a:ext cx="3722782" cy="5035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sz="2800" b="1" dirty="0">
                <a:latin typeface="+mn-lt"/>
              </a:rPr>
              <a:t>…feat Pierre de FERMAT</a:t>
            </a:r>
          </a:p>
        </p:txBody>
      </p:sp>
      <p:pic>
        <p:nvPicPr>
          <p:cNvPr id="6" name="Graphique 16">
            <a:extLst>
              <a:ext uri="{FF2B5EF4-FFF2-40B4-BE49-F238E27FC236}">
                <a16:creationId xmlns:a16="http://schemas.microsoft.com/office/drawing/2014/main" id="{C69E87FA-2872-188A-5DE1-A0DDE79FB0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21301975">
            <a:off x="1450975" y="2131065"/>
            <a:ext cx="4702137" cy="470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1D76D3CE-724C-57F7-99AE-B07727C7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Comment faire passer un message secret…</a:t>
            </a:r>
            <a:br>
              <a:rPr lang="fr-FR" b="1" dirty="0"/>
            </a:br>
            <a:r>
              <a:rPr lang="fr-FR" b="1" dirty="0"/>
              <a:t>… avec un haut-parleur?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2E6AE29E-E2D6-1A14-3083-559229F4A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5108" y="1850746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61001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apèze 2">
            <a:extLst>
              <a:ext uri="{FF2B5EF4-FFF2-40B4-BE49-F238E27FC236}">
                <a16:creationId xmlns:a16="http://schemas.microsoft.com/office/drawing/2014/main" id="{5279F188-C7CC-8789-8EF9-BE8CA6B1F339}"/>
              </a:ext>
            </a:extLst>
          </p:cNvPr>
          <p:cNvSpPr/>
          <p:nvPr/>
        </p:nvSpPr>
        <p:spPr>
          <a:xfrm>
            <a:off x="1744593" y="2674764"/>
            <a:ext cx="4505736" cy="1531620"/>
          </a:xfrm>
          <a:prstGeom prst="trapezoid">
            <a:avLst>
              <a:gd name="adj" fmla="val 5775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rapèze 3">
            <a:extLst>
              <a:ext uri="{FF2B5EF4-FFF2-40B4-BE49-F238E27FC236}">
                <a16:creationId xmlns:a16="http://schemas.microsoft.com/office/drawing/2014/main" id="{B4A07FF5-11EB-E190-0DE5-B1E31581128E}"/>
              </a:ext>
            </a:extLst>
          </p:cNvPr>
          <p:cNvSpPr/>
          <p:nvPr/>
        </p:nvSpPr>
        <p:spPr>
          <a:xfrm>
            <a:off x="441960" y="4695056"/>
            <a:ext cx="7101840" cy="1733550"/>
          </a:xfrm>
          <a:prstGeom prst="trapezoid">
            <a:avLst>
              <a:gd name="adj" fmla="val 58626"/>
            </a:avLst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riangle isocèle 4">
            <a:extLst>
              <a:ext uri="{FF2B5EF4-FFF2-40B4-BE49-F238E27FC236}">
                <a16:creationId xmlns:a16="http://schemas.microsoft.com/office/drawing/2014/main" id="{72AF7891-C9E8-AB5D-E078-645D3666D636}"/>
              </a:ext>
            </a:extLst>
          </p:cNvPr>
          <p:cNvSpPr/>
          <p:nvPr/>
        </p:nvSpPr>
        <p:spPr>
          <a:xfrm>
            <a:off x="2911033" y="312516"/>
            <a:ext cx="2176040" cy="1873576"/>
          </a:xfrm>
          <a:prstGeom prst="triangle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7C371A-96DA-F938-D01C-473E0CDFBA90}"/>
              </a:ext>
            </a:extLst>
          </p:cNvPr>
          <p:cNvSpPr txBox="1"/>
          <p:nvPr/>
        </p:nvSpPr>
        <p:spPr>
          <a:xfrm>
            <a:off x="3704474" y="869492"/>
            <a:ext cx="2939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    RSA</a:t>
            </a:r>
            <a:endParaRPr lang="fr-FR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B33EFEE-D617-357A-1FB5-5EBC075685E6}"/>
              </a:ext>
            </a:extLst>
          </p:cNvPr>
          <p:cNvSpPr txBox="1"/>
          <p:nvPr/>
        </p:nvSpPr>
        <p:spPr>
          <a:xfrm>
            <a:off x="3704474" y="2831269"/>
            <a:ext cx="60753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          Encodage</a:t>
            </a:r>
            <a:endParaRPr lang="fr-F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66E88B-51DB-035C-8FF7-866ACB4E8F74}"/>
              </a:ext>
            </a:extLst>
          </p:cNvPr>
          <p:cNvSpPr txBox="1"/>
          <p:nvPr/>
        </p:nvSpPr>
        <p:spPr>
          <a:xfrm>
            <a:off x="3704474" y="5007833"/>
            <a:ext cx="81195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                 Alice &amp; Bob</a:t>
            </a:r>
          </a:p>
        </p:txBody>
      </p:sp>
    </p:spTree>
    <p:extLst>
      <p:ext uri="{BB962C8B-B14F-4D97-AF65-F5344CB8AC3E}">
        <p14:creationId xmlns:p14="http://schemas.microsoft.com/office/powerpoint/2010/main" val="167441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0EA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3940DC-B7CE-F426-30C0-654000CCD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7" cy="685799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87151FB-2BEF-3526-5FE3-BCC773AF9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6407" y="497138"/>
            <a:ext cx="1402949" cy="135244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9EE7D8-BE25-9A1E-6F3B-90C386202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520495">
            <a:off x="715012" y="497138"/>
            <a:ext cx="1402949" cy="1352443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65F7E93-E2F0-C97E-5D55-417CBA1A4F8C}"/>
              </a:ext>
            </a:extLst>
          </p:cNvPr>
          <p:cNvCxnSpPr>
            <a:cxnSpLocks/>
          </p:cNvCxnSpPr>
          <p:nvPr/>
        </p:nvCxnSpPr>
        <p:spPr>
          <a:xfrm rot="17163022" flipH="1">
            <a:off x="1549027" y="1638886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9455344-E8E8-9E92-0ECE-ED3F66E396B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681469" y="1637872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8CAF81C-5AB3-636E-F617-D77E1228479E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39311" y="1515568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B5296A-E305-895D-8C0A-14714336E228}"/>
              </a:ext>
            </a:extLst>
          </p:cNvPr>
          <p:cNvCxnSpPr>
            <a:cxnSpLocks/>
          </p:cNvCxnSpPr>
          <p:nvPr/>
        </p:nvCxnSpPr>
        <p:spPr>
          <a:xfrm rot="17163022" flipH="1">
            <a:off x="1869538" y="1391305"/>
            <a:ext cx="105408" cy="149637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5FC2B7A1-5663-E831-3277-CBAD7E00FEF2}"/>
              </a:ext>
            </a:extLst>
          </p:cNvPr>
          <p:cNvCxnSpPr>
            <a:cxnSpLocks/>
          </p:cNvCxnSpPr>
          <p:nvPr/>
        </p:nvCxnSpPr>
        <p:spPr>
          <a:xfrm rot="17163022" flipH="1">
            <a:off x="1770373" y="1585335"/>
            <a:ext cx="154059" cy="215668"/>
          </a:xfrm>
          <a:prstGeom prst="line">
            <a:avLst/>
          </a:prstGeom>
          <a:ln w="635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Accolade fermante 26">
            <a:extLst>
              <a:ext uri="{FF2B5EF4-FFF2-40B4-BE49-F238E27FC236}">
                <a16:creationId xmlns:a16="http://schemas.microsoft.com/office/drawing/2014/main" id="{9E616FB4-142A-A07C-C380-153A1F06C551}"/>
              </a:ext>
            </a:extLst>
          </p:cNvPr>
          <p:cNvSpPr/>
          <p:nvPr/>
        </p:nvSpPr>
        <p:spPr>
          <a:xfrm>
            <a:off x="8379588" y="408899"/>
            <a:ext cx="469257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8" name="Accolade fermante 27">
            <a:extLst>
              <a:ext uri="{FF2B5EF4-FFF2-40B4-BE49-F238E27FC236}">
                <a16:creationId xmlns:a16="http://schemas.microsoft.com/office/drawing/2014/main" id="{3C77989A-ABAF-6527-E9C6-6B53BE72B362}"/>
              </a:ext>
            </a:extLst>
          </p:cNvPr>
          <p:cNvSpPr/>
          <p:nvPr/>
        </p:nvSpPr>
        <p:spPr>
          <a:xfrm>
            <a:off x="8379588" y="3538261"/>
            <a:ext cx="510540" cy="2910840"/>
          </a:xfrm>
          <a:prstGeom prst="rightBrace">
            <a:avLst/>
          </a:prstGeom>
          <a:ln w="50800" cap="rnd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6DDDD20-E3FA-CF01-CFC6-9D167C68141F}"/>
              </a:ext>
            </a:extLst>
          </p:cNvPr>
          <p:cNvSpPr txBox="1"/>
          <p:nvPr/>
        </p:nvSpPr>
        <p:spPr>
          <a:xfrm>
            <a:off x="9082267" y="4701293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ère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9794F0-F297-9FFD-D4D2-CA649E72A603}"/>
              </a:ext>
            </a:extLst>
          </p:cNvPr>
          <p:cNvSpPr txBox="1"/>
          <p:nvPr/>
        </p:nvSpPr>
        <p:spPr>
          <a:xfrm>
            <a:off x="9082267" y="1571931"/>
            <a:ext cx="2098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fr-FR" sz="3200" b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ème</a:t>
            </a:r>
            <a:r>
              <a:rPr lang="fr-FR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Partie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D0E2BE3-E652-FCAD-7AA5-4EF99CAAFA63}"/>
              </a:ext>
            </a:extLst>
          </p:cNvPr>
          <p:cNvSpPr txBox="1"/>
          <p:nvPr/>
        </p:nvSpPr>
        <p:spPr>
          <a:xfrm>
            <a:off x="2885166" y="1262693"/>
            <a:ext cx="255390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	ElGamal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3A8B1D7-4211-982D-FFCA-3338F5EEC9BC}"/>
              </a:ext>
            </a:extLst>
          </p:cNvPr>
          <p:cNvSpPr txBox="1"/>
          <p:nvPr/>
        </p:nvSpPr>
        <p:spPr>
          <a:xfrm>
            <a:off x="2885166" y="441839"/>
            <a:ext cx="447744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3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	Courbes Elliptiques</a:t>
            </a:r>
          </a:p>
        </p:txBody>
      </p:sp>
    </p:spTree>
    <p:extLst>
      <p:ext uri="{BB962C8B-B14F-4D97-AF65-F5344CB8AC3E}">
        <p14:creationId xmlns:p14="http://schemas.microsoft.com/office/powerpoint/2010/main" val="183925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6185 0.2578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50"/>
                            </p:stCondLst>
                            <p:childTnLst>
                              <p:par>
                                <p:cTn id="5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80008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2" grpId="0"/>
      <p:bldP spid="2" grpId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6ECB2-26CF-2B65-8061-00FAB588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Niveau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63703E3-BD81-1E06-FB0D-D40AD56DA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Analogie du cadenas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1ADCA-BD52-9C6A-D829-1B3815AF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9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9613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8762</TotalTime>
  <Words>1434</Words>
  <Application>Microsoft Office PowerPoint</Application>
  <PresentationFormat>Grand écran</PresentationFormat>
  <Paragraphs>319</Paragraphs>
  <Slides>58</Slides>
  <Notes>5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Consolas</vt:lpstr>
      <vt:lpstr>Symbol</vt:lpstr>
      <vt:lpstr>Thème Office</vt:lpstr>
      <vt:lpstr>Cryptographie Asymétrique</vt:lpstr>
      <vt:lpstr>Aimez-vous les équations?</vt:lpstr>
      <vt:lpstr>Aimez-vous les protocoles sécurisés?</vt:lpstr>
      <vt:lpstr>Aimez-vous l’argent?</vt:lpstr>
      <vt:lpstr>Aimez-vous Toulouse?</vt:lpstr>
      <vt:lpstr>Comment faire passer un message secret… … avec un haut-parleur?</vt:lpstr>
      <vt:lpstr>Présentation PowerPoint</vt:lpstr>
      <vt:lpstr>Présentation PowerPoint</vt:lpstr>
      <vt:lpstr>Niveau 1</vt:lpstr>
      <vt:lpstr>Envoyer un message sans connexion sécurisée</vt:lpstr>
      <vt:lpstr>Présentation PowerPoint</vt:lpstr>
      <vt:lpstr>Envoyer un message sans connexion sécurisée: Intuition</vt:lpstr>
      <vt:lpstr>Envoyer un message sans connexion sécurisée: Réalité</vt:lpstr>
      <vt:lpstr>Envoyer un message sans connexion sécurisée: Solution</vt:lpstr>
      <vt:lpstr>Envoyer un message sans connexion sécurisée: Synthèse</vt:lpstr>
      <vt:lpstr>Niveau 2</vt:lpstr>
      <vt:lpstr>Coder un message</vt:lpstr>
      <vt:lpstr>Présentation PowerPoint</vt:lpstr>
      <vt:lpstr>Représentation de l’encodage</vt:lpstr>
      <vt:lpstr>Présentation PowerPoint</vt:lpstr>
      <vt:lpstr>Présentation PowerPoint</vt:lpstr>
      <vt:lpstr>Représentation de l’encodage</vt:lpstr>
      <vt:lpstr>Principales conclusions</vt:lpstr>
      <vt:lpstr>Niveau 3</vt:lpstr>
      <vt:lpstr>Un nombre premier, késaco?</vt:lpstr>
      <vt:lpstr>Communiquer par l’intermédiaire d’un espion (sans clef privée)</vt:lpstr>
      <vt:lpstr>Présentation PowerPoint</vt:lpstr>
      <vt:lpstr>RSA: Pourquoi est-ce que cela fonctionne?</vt:lpstr>
      <vt:lpstr>Calculatrice Modulaire</vt:lpstr>
      <vt:lpstr>Présentation PowerPoint</vt:lpstr>
      <vt:lpstr>Présentation PowerPoint</vt:lpstr>
      <vt:lpstr>Principales conclusions</vt:lpstr>
      <vt:lpstr>Niveau 4</vt:lpstr>
      <vt:lpstr>Présentation PowerPoint</vt:lpstr>
      <vt:lpstr>Logarithme modulaire</vt:lpstr>
      <vt:lpstr>Calculatrice Modulaire</vt:lpstr>
      <vt:lpstr>Présentation PowerPoint</vt:lpstr>
      <vt:lpstr>Présentation PowerPoint</vt:lpstr>
      <vt:lpstr>Principales conclusions</vt:lpstr>
      <vt:lpstr>Niveau 5</vt:lpstr>
      <vt:lpstr>Une courbe elliptique, késaco?</vt:lpstr>
      <vt:lpstr>Une courbe elliptique, késaco?</vt:lpstr>
      <vt:lpstr>Une courbe elliptique, késaco?</vt:lpstr>
      <vt:lpstr>Une courbe elliptique, késaco?</vt:lpstr>
      <vt:lpstr>Une courbe elliptique, késaco?</vt:lpstr>
      <vt:lpstr>Courbe Elliptique: Addition (P+Q)</vt:lpstr>
      <vt:lpstr>Courbe Elliptique: Addition P+P?</vt:lpstr>
      <vt:lpstr>Courbe Elliptique: Double (2P)</vt:lpstr>
      <vt:lpstr>Courbe Elliptique: 3P = P+2P</vt:lpstr>
      <vt:lpstr>Courbe Elliptique: 4P = 2(2P) ou P+3P?</vt:lpstr>
      <vt:lpstr>Courbe Elliptique: 4P = 2(2P) ou P+3P?</vt:lpstr>
      <vt:lpstr>Présentation PowerPoint</vt:lpstr>
      <vt:lpstr>Division sur une Courbe Elliptique</vt:lpstr>
      <vt:lpstr>Principales conclusions</vt:lpstr>
      <vt:lpstr>Présentation PowerPoint</vt:lpstr>
      <vt:lpstr>Présentation PowerPoint</vt:lpstr>
      <vt:lpstr>Fermat…</vt:lpstr>
      <vt:lpstr>CRYPTOGRAPHIE ASYMETRIQUE: Ou comment envoyer un secret  avec un haut-parleur?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Cryptographie Asymétrique</dc:title>
  <dc:creator>Paul Dubois</dc:creator>
  <cp:lastModifiedBy>Paul Dubois</cp:lastModifiedBy>
  <cp:revision>89</cp:revision>
  <dcterms:created xsi:type="dcterms:W3CDTF">2022-09-12T12:45:36Z</dcterms:created>
  <dcterms:modified xsi:type="dcterms:W3CDTF">2022-09-29T07:40:28Z</dcterms:modified>
</cp:coreProperties>
</file>